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72" r:id="rId2"/>
    <p:sldId id="780" r:id="rId3"/>
    <p:sldId id="781" r:id="rId4"/>
    <p:sldId id="782" r:id="rId5"/>
    <p:sldId id="783" r:id="rId6"/>
    <p:sldId id="784" r:id="rId7"/>
    <p:sldId id="785" r:id="rId8"/>
    <p:sldId id="786" r:id="rId9"/>
    <p:sldId id="787" r:id="rId10"/>
    <p:sldId id="788" r:id="rId11"/>
    <p:sldId id="789" r:id="rId12"/>
    <p:sldId id="790" r:id="rId13"/>
    <p:sldId id="791" r:id="rId14"/>
    <p:sldId id="792" r:id="rId15"/>
    <p:sldId id="793" r:id="rId16"/>
    <p:sldId id="794" r:id="rId17"/>
    <p:sldId id="795" r:id="rId18"/>
    <p:sldId id="796" r:id="rId19"/>
    <p:sldId id="797" r:id="rId20"/>
    <p:sldId id="798" r:id="rId21"/>
    <p:sldId id="799" r:id="rId22"/>
    <p:sldId id="800" r:id="rId23"/>
  </p:sldIdLst>
  <p:sldSz cx="9144000" cy="6858000" type="screen4x3"/>
  <p:notesSz cx="6753225" cy="98710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0B40"/>
    <a:srgbClr val="FFD2DC"/>
    <a:srgbClr val="FF00FF"/>
    <a:srgbClr val="6666FF"/>
    <a:srgbClr val="00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9" autoAdjust="0"/>
    <p:restoredTop sz="93208" autoAdjust="0"/>
  </p:normalViewPr>
  <p:slideViewPr>
    <p:cSldViewPr>
      <p:cViewPr varScale="1">
        <p:scale>
          <a:sx n="99" d="100"/>
          <a:sy n="99" d="100"/>
        </p:scale>
        <p:origin x="-120" y="-5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306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57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25875" y="0"/>
            <a:ext cx="2925763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B4E0C4-2B59-5640-B2E1-0E74B7410E17}" type="datetime1">
              <a:rPr lang="fr-FR"/>
              <a:pPr>
                <a:defRPr/>
              </a:pPr>
              <a:t>05/04/15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5775"/>
            <a:ext cx="29257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25875" y="9375775"/>
            <a:ext cx="2925763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2ED8AD-723A-B148-8B9D-0F1EC4652F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6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4" name="AutoShape 3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7" name="AutoShape 6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8" name="AutoShape 7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9" name="AutoShape 8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50" name="AutoShape 9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51" name="AutoShape 10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52" name="AutoShape 11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53" name="AutoShape 12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54" name="AutoShape 13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55" name="AutoShape 14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56" name="AutoShape 15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57" name="AutoShape 16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58" name="AutoShape 17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59" name="AutoShape 18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0" name="AutoShape 19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1" name="AutoShape 20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2" name="AutoShape 21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3" name="AutoShape 22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4" name="AutoShape 23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5" name="AutoShape 24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6" name="AutoShape 25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7" name="AutoShape 26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8" name="AutoShape 27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9" name="AutoShape 28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0" name="AutoShape 29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1" name="AutoShape 30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2" name="AutoShape 31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3" name="AutoShape 32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4" name="AutoShape 33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5" name="AutoShape 34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6" name="AutoShape 35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7" name="AutoShape 36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8" name="AutoShape 37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9" name="AutoShape 38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80" name="AutoShape 39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81" name="AutoShape 40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82" name="AutoShape 41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83" name="AutoShape 42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84" name="AutoShape 43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85" name="AutoShape 44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86" name="AutoShape 45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87" name="AutoShape 46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88" name="AutoShape 47"/>
          <p:cNvSpPr>
            <a:spLocks noChangeArrowheads="1"/>
          </p:cNvSpPr>
          <p:nvPr/>
        </p:nvSpPr>
        <p:spPr bwMode="auto">
          <a:xfrm>
            <a:off x="0" y="0"/>
            <a:ext cx="675322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0" name="Rectangle 48"/>
          <p:cNvSpPr>
            <a:spLocks noGrp="1" noChangeArrowheads="1"/>
          </p:cNvSpPr>
          <p:nvPr>
            <p:ph type="hdr"/>
          </p:nvPr>
        </p:nvSpPr>
        <p:spPr bwMode="auto">
          <a:xfrm>
            <a:off x="-3175" y="-1588"/>
            <a:ext cx="2855913" cy="4191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9080" tIns="0" rIns="1908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74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0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21" name="Rectangle 49"/>
          <p:cNvSpPr>
            <a:spLocks noGrp="1" noChangeArrowheads="1"/>
          </p:cNvSpPr>
          <p:nvPr>
            <p:ph type="dt"/>
          </p:nvPr>
        </p:nvSpPr>
        <p:spPr bwMode="auto">
          <a:xfrm>
            <a:off x="3825875" y="-1588"/>
            <a:ext cx="2855913" cy="4191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9080" tIns="0" rIns="1908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74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0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1" name="Rectangle 5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841875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23" name="Rectangle 51"/>
          <p:cNvSpPr>
            <a:spLocks noGrp="1" noChangeArrowheads="1"/>
          </p:cNvSpPr>
          <p:nvPr>
            <p:ph type="body"/>
          </p:nvPr>
        </p:nvSpPr>
        <p:spPr bwMode="auto">
          <a:xfrm>
            <a:off x="898525" y="4687888"/>
            <a:ext cx="4881563" cy="436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3124" name="Rectangle 52"/>
          <p:cNvSpPr>
            <a:spLocks noGrp="1" noChangeArrowheads="1"/>
          </p:cNvSpPr>
          <p:nvPr>
            <p:ph type="ftr"/>
          </p:nvPr>
        </p:nvSpPr>
        <p:spPr bwMode="auto">
          <a:xfrm>
            <a:off x="-3175" y="9375775"/>
            <a:ext cx="2855913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9080" tIns="0" rIns="1908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74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0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25" name="Rectangle 53"/>
          <p:cNvSpPr>
            <a:spLocks noGrp="1" noChangeArrowheads="1"/>
          </p:cNvSpPr>
          <p:nvPr>
            <p:ph type="sldNum"/>
          </p:nvPr>
        </p:nvSpPr>
        <p:spPr bwMode="auto">
          <a:xfrm>
            <a:off x="3825875" y="9375775"/>
            <a:ext cx="2855913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9080" tIns="0" rIns="1908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74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</a:tabLst>
              <a:defRPr sz="1000" i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075CDC-493F-F048-BF47-EDF7865B509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178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EC8E51-316F-2045-A85B-D2667E718B63}" type="slidenum">
              <a:rPr lang="fr-FR" sz="1000">
                <a:solidFill>
                  <a:srgbClr val="000000"/>
                </a:solidFill>
              </a:rPr>
              <a:pPr/>
              <a:t>1</a:t>
            </a:fld>
            <a:endParaRPr lang="fr-FR" sz="1000">
              <a:solidFill>
                <a:srgbClr val="000000"/>
              </a:solidFill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919163" y="746125"/>
            <a:ext cx="4916487" cy="36877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fr-FR"/>
          </a:p>
        </p:txBody>
      </p:sp>
      <p:sp>
        <p:nvSpPr>
          <p:cNvPr id="12292" name="Text Box 2"/>
          <p:cNvSpPr>
            <a:spLocks noGrp="1" noChangeArrowheads="1"/>
          </p:cNvSpPr>
          <p:nvPr>
            <p:ph type="body"/>
          </p:nvPr>
        </p:nvSpPr>
        <p:spPr>
          <a:xfrm>
            <a:off x="898525" y="4687888"/>
            <a:ext cx="4883150" cy="4367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0647" indent="-284864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39457" indent="-227891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595239" indent="-227891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1022" indent="-227891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06805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62587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18370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74153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BB7704-7BF5-D243-99FB-9F13CDE9FE8A}" type="slidenum">
              <a:rPr lang="fr-FR" sz="1000">
                <a:solidFill>
                  <a:srgbClr val="000000"/>
                </a:solidFill>
              </a:rPr>
              <a:pPr/>
              <a:t>2</a:t>
            </a:fld>
            <a:endParaRPr lang="fr-FR" sz="1000">
              <a:solidFill>
                <a:srgbClr val="000000"/>
              </a:solidFill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915638" y="746539"/>
            <a:ext cx="4923533" cy="3686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57" tIns="45578" rIns="91157" bIns="45578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fr-FR"/>
          </a:p>
        </p:txBody>
      </p:sp>
      <p:sp>
        <p:nvSpPr>
          <p:cNvPr id="41988" name="Text Box 2"/>
          <p:cNvSpPr>
            <a:spLocks noGrp="1" noChangeArrowheads="1"/>
          </p:cNvSpPr>
          <p:nvPr>
            <p:ph type="body"/>
          </p:nvPr>
        </p:nvSpPr>
        <p:spPr>
          <a:xfrm>
            <a:off x="898213" y="4688010"/>
            <a:ext cx="4953631" cy="44381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0647" indent="-284864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39457" indent="-227891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595239" indent="-227891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1022" indent="-227891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06805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62587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18370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74153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503158-6CAD-6B42-BE31-AC8A8B6561F5}" type="slidenum">
              <a:rPr lang="fr-FR" sz="1000">
                <a:solidFill>
                  <a:srgbClr val="000000"/>
                </a:solidFill>
              </a:rPr>
              <a:pPr/>
              <a:t>3</a:t>
            </a:fld>
            <a:endParaRPr lang="fr-FR" sz="1000">
              <a:solidFill>
                <a:srgbClr val="000000"/>
              </a:solidFill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915638" y="746539"/>
            <a:ext cx="4923533" cy="3686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57" tIns="45578" rIns="91157" bIns="45578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fr-FR"/>
          </a:p>
        </p:txBody>
      </p:sp>
      <p:sp>
        <p:nvSpPr>
          <p:cNvPr id="44036" name="Text Box 2"/>
          <p:cNvSpPr>
            <a:spLocks noGrp="1" noChangeArrowheads="1"/>
          </p:cNvSpPr>
          <p:nvPr>
            <p:ph type="body"/>
          </p:nvPr>
        </p:nvSpPr>
        <p:spPr>
          <a:xfrm>
            <a:off x="898213" y="4688010"/>
            <a:ext cx="4953631" cy="44381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0647" indent="-284864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39457" indent="-227891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595239" indent="-227891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1022" indent="-227891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06805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62587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18370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74153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FEEDE3-D625-2D43-9395-2AC09C545E70}" type="slidenum">
              <a:rPr lang="fr-FR" sz="1000">
                <a:solidFill>
                  <a:srgbClr val="000000"/>
                </a:solidFill>
              </a:rPr>
              <a:pPr/>
              <a:t>7</a:t>
            </a:fld>
            <a:endParaRPr lang="fr-FR" sz="1000">
              <a:solidFill>
                <a:srgbClr val="000000"/>
              </a:solidFill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915638" y="746539"/>
            <a:ext cx="4921949" cy="36852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157" tIns="45578" rIns="91157" bIns="45578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fr-FR"/>
          </a:p>
        </p:txBody>
      </p:sp>
      <p:sp>
        <p:nvSpPr>
          <p:cNvPr id="46084" name="Text Box 2"/>
          <p:cNvSpPr>
            <a:spLocks noGrp="1" noChangeArrowheads="1"/>
          </p:cNvSpPr>
          <p:nvPr>
            <p:ph type="body"/>
          </p:nvPr>
        </p:nvSpPr>
        <p:spPr>
          <a:xfrm>
            <a:off x="898213" y="4688010"/>
            <a:ext cx="4953631" cy="44381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0647" indent="-284864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39457" indent="-227891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595239" indent="-227891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1022" indent="-227891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06805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62587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18370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74153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AB9729-C0F5-C54A-8959-2B21EFFFEA57}" type="slidenum">
              <a:rPr lang="fr-FR" sz="1000">
                <a:solidFill>
                  <a:srgbClr val="000000"/>
                </a:solidFill>
              </a:rPr>
              <a:pPr/>
              <a:t>14</a:t>
            </a:fld>
            <a:endParaRPr lang="fr-FR" sz="1000">
              <a:solidFill>
                <a:srgbClr val="000000"/>
              </a:solidFill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917223" y="743376"/>
            <a:ext cx="4906107" cy="36741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57" tIns="45578" rIns="91157" bIns="45578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fr-FR"/>
          </a:p>
        </p:txBody>
      </p:sp>
      <p:sp>
        <p:nvSpPr>
          <p:cNvPr id="48132" name="Text Box 2"/>
          <p:cNvSpPr>
            <a:spLocks noGrp="1" noChangeArrowheads="1"/>
          </p:cNvSpPr>
          <p:nvPr>
            <p:ph type="body"/>
          </p:nvPr>
        </p:nvSpPr>
        <p:spPr>
          <a:xfrm>
            <a:off x="898213" y="4688010"/>
            <a:ext cx="4953631" cy="44381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0647" indent="-284864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39457" indent="-227891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595239" indent="-227891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1022" indent="-227891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06805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62587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18370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74153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1BB68D-8104-3B47-B031-C1B0082833EB}" type="slidenum">
              <a:rPr lang="fr-FR" sz="1000">
                <a:solidFill>
                  <a:srgbClr val="000000"/>
                </a:solidFill>
              </a:rPr>
              <a:pPr/>
              <a:t>15</a:t>
            </a:fld>
            <a:endParaRPr lang="fr-FR" sz="1000">
              <a:solidFill>
                <a:srgbClr val="000000"/>
              </a:solidFill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917223" y="743376"/>
            <a:ext cx="4906107" cy="36741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57" tIns="45578" rIns="91157" bIns="45578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fr-FR"/>
          </a:p>
        </p:txBody>
      </p:sp>
      <p:sp>
        <p:nvSpPr>
          <p:cNvPr id="50180" name="Text Box 2"/>
          <p:cNvSpPr>
            <a:spLocks noGrp="1" noChangeArrowheads="1"/>
          </p:cNvSpPr>
          <p:nvPr>
            <p:ph type="body"/>
          </p:nvPr>
        </p:nvSpPr>
        <p:spPr>
          <a:xfrm>
            <a:off x="898213" y="4688010"/>
            <a:ext cx="4953631" cy="44381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0647" indent="-284864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39457" indent="-227891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595239" indent="-227891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1022" indent="-227891"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06805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62587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18370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74153" indent="-227891" defTabSz="4478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721656" algn="l"/>
                <a:tab pos="1443312" algn="l"/>
                <a:tab pos="2164968" algn="l"/>
                <a:tab pos="2886624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326C0E-8E54-D44E-ADF1-401D1214FE4A}" type="slidenum">
              <a:rPr lang="fr-FR" sz="1000">
                <a:solidFill>
                  <a:srgbClr val="000000"/>
                </a:solidFill>
              </a:rPr>
              <a:pPr/>
              <a:t>21</a:t>
            </a:fld>
            <a:endParaRPr lang="fr-FR" sz="1000">
              <a:solidFill>
                <a:srgbClr val="000000"/>
              </a:solidFill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917223" y="743376"/>
            <a:ext cx="4906107" cy="36741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57" tIns="45578" rIns="91157" bIns="45578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fr-FR"/>
          </a:p>
        </p:txBody>
      </p:sp>
      <p:sp>
        <p:nvSpPr>
          <p:cNvPr id="52228" name="Text Box 2"/>
          <p:cNvSpPr>
            <a:spLocks noGrp="1" noChangeArrowheads="1"/>
          </p:cNvSpPr>
          <p:nvPr>
            <p:ph type="body"/>
          </p:nvPr>
        </p:nvSpPr>
        <p:spPr>
          <a:xfrm>
            <a:off x="898213" y="4688010"/>
            <a:ext cx="4953631" cy="44381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>
            <a:spLocks noChangeShapeType="1"/>
          </p:cNvSpPr>
          <p:nvPr userDrawn="1"/>
        </p:nvSpPr>
        <p:spPr bwMode="auto">
          <a:xfrm>
            <a:off x="0" y="990600"/>
            <a:ext cx="8026400" cy="1588"/>
          </a:xfrm>
          <a:prstGeom prst="line">
            <a:avLst/>
          </a:prstGeom>
          <a:noFill/>
          <a:ln w="5076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9592" y="1268760"/>
            <a:ext cx="7653338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</a:t>
            </a:r>
            <a:r>
              <a:rPr lang="en-GB" noProof="0" dirty="0" err="1"/>
              <a:t>éditer</a:t>
            </a:r>
            <a:r>
              <a:rPr lang="en-GB" noProof="0" dirty="0"/>
              <a:t> le format du plan de </a:t>
            </a:r>
            <a:r>
              <a:rPr lang="en-GB" noProof="0" dirty="0" err="1"/>
              <a:t>texte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Sixième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Septième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Huitième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Neuvième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8677200" y="5732934"/>
            <a:ext cx="359296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108148" y="5805264"/>
            <a:ext cx="3887788" cy="216124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6658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"/>
          <p:cNvSpPr>
            <a:spLocks noChangeShapeType="1"/>
          </p:cNvSpPr>
          <p:nvPr userDrawn="1"/>
        </p:nvSpPr>
        <p:spPr bwMode="auto">
          <a:xfrm>
            <a:off x="0" y="990600"/>
            <a:ext cx="8026400" cy="1588"/>
          </a:xfrm>
          <a:prstGeom prst="line">
            <a:avLst/>
          </a:prstGeom>
          <a:noFill/>
          <a:ln w="5076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 noChangeArrowheads="1"/>
          </p:cNvSpPr>
          <p:nvPr>
            <p:ph idx="1"/>
          </p:nvPr>
        </p:nvSpPr>
        <p:spPr bwMode="auto">
          <a:xfrm>
            <a:off x="899592" y="1268760"/>
            <a:ext cx="7653338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</a:t>
            </a:r>
            <a:r>
              <a:rPr lang="en-GB" noProof="0" dirty="0" err="1"/>
              <a:t>éditer</a:t>
            </a:r>
            <a:r>
              <a:rPr lang="en-GB" noProof="0" dirty="0"/>
              <a:t> le format du plan de </a:t>
            </a:r>
            <a:r>
              <a:rPr lang="en-GB" noProof="0" dirty="0" err="1"/>
              <a:t>texte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Sixième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Septième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Huitième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Neuvième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</p:txBody>
      </p:sp>
    </p:spTree>
    <p:extLst>
      <p:ext uri="{BB962C8B-B14F-4D97-AF65-F5344CB8AC3E}">
        <p14:creationId xmlns:p14="http://schemas.microsoft.com/office/powerpoint/2010/main" val="261623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"/>
          <p:cNvSpPr>
            <a:spLocks noChangeShapeType="1"/>
          </p:cNvSpPr>
          <p:nvPr userDrawn="1"/>
        </p:nvSpPr>
        <p:spPr bwMode="auto">
          <a:xfrm>
            <a:off x="0" y="990600"/>
            <a:ext cx="8026400" cy="1588"/>
          </a:xfrm>
          <a:prstGeom prst="line">
            <a:avLst/>
          </a:prstGeom>
          <a:noFill/>
          <a:ln w="5076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 noChangeArrowheads="1"/>
          </p:cNvSpPr>
          <p:nvPr>
            <p:ph idx="1"/>
          </p:nvPr>
        </p:nvSpPr>
        <p:spPr bwMode="auto">
          <a:xfrm>
            <a:off x="899592" y="1268760"/>
            <a:ext cx="7653338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</a:t>
            </a:r>
            <a:r>
              <a:rPr lang="en-GB" noProof="0" dirty="0" err="1"/>
              <a:t>éditer</a:t>
            </a:r>
            <a:r>
              <a:rPr lang="en-GB" noProof="0" dirty="0"/>
              <a:t> le format du plan de </a:t>
            </a:r>
            <a:r>
              <a:rPr lang="en-GB" noProof="0" dirty="0" err="1"/>
              <a:t>texte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Sixième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Septième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Huitième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Neuvième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</p:txBody>
      </p:sp>
    </p:spTree>
    <p:extLst>
      <p:ext uri="{BB962C8B-B14F-4D97-AF65-F5344CB8AC3E}">
        <p14:creationId xmlns:p14="http://schemas.microsoft.com/office/powerpoint/2010/main" val="110239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"/>
          <p:cNvSpPr>
            <a:spLocks noChangeShapeType="1"/>
          </p:cNvSpPr>
          <p:nvPr userDrawn="1"/>
        </p:nvSpPr>
        <p:spPr bwMode="auto">
          <a:xfrm>
            <a:off x="0" y="1914525"/>
            <a:ext cx="8026400" cy="1588"/>
          </a:xfrm>
          <a:prstGeom prst="line">
            <a:avLst/>
          </a:prstGeom>
          <a:noFill/>
          <a:ln w="5076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692696"/>
            <a:ext cx="7697788" cy="112395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71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 userDrawn="1"/>
        </p:nvSpPr>
        <p:spPr bwMode="auto">
          <a:xfrm>
            <a:off x="0" y="990600"/>
            <a:ext cx="8026400" cy="1588"/>
          </a:xfrm>
          <a:prstGeom prst="line">
            <a:avLst/>
          </a:prstGeom>
          <a:noFill/>
          <a:ln w="5076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95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"/>
          <p:cNvSpPr>
            <a:spLocks noChangeShapeType="1"/>
          </p:cNvSpPr>
          <p:nvPr userDrawn="1"/>
        </p:nvSpPr>
        <p:spPr bwMode="auto">
          <a:xfrm>
            <a:off x="0" y="990600"/>
            <a:ext cx="8026400" cy="1588"/>
          </a:xfrm>
          <a:prstGeom prst="line">
            <a:avLst/>
          </a:prstGeom>
          <a:noFill/>
          <a:ln w="5076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 noChangeArrowheads="1"/>
          </p:cNvSpPr>
          <p:nvPr>
            <p:ph idx="1"/>
          </p:nvPr>
        </p:nvSpPr>
        <p:spPr bwMode="auto">
          <a:xfrm>
            <a:off x="899592" y="1268760"/>
            <a:ext cx="7653338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</a:t>
            </a:r>
            <a:r>
              <a:rPr lang="en-GB" noProof="0" dirty="0" err="1"/>
              <a:t>éditer</a:t>
            </a:r>
            <a:r>
              <a:rPr lang="en-GB" noProof="0" dirty="0"/>
              <a:t> le format du plan de </a:t>
            </a:r>
            <a:r>
              <a:rPr lang="en-GB" noProof="0" dirty="0" err="1"/>
              <a:t>texte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Sixième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Septième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Huitième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  <a:p>
            <a:pPr lvl="4"/>
            <a:r>
              <a:rPr lang="en-GB" noProof="0" dirty="0" err="1"/>
              <a:t>Neuvième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de plan</a:t>
            </a:r>
          </a:p>
        </p:txBody>
      </p:sp>
    </p:spTree>
    <p:extLst>
      <p:ext uri="{BB962C8B-B14F-4D97-AF65-F5344CB8AC3E}">
        <p14:creationId xmlns:p14="http://schemas.microsoft.com/office/powerpoint/2010/main" val="312885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3" Type="http://schemas.openxmlformats.org/officeDocument/2006/relationships/image" Target="../media/image6.jpg"/><Relationship Id="rId1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jpeg"/><Relationship Id="rId1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32"/>
            </a:gs>
            <a:gs pos="100000">
              <a:srgbClr val="0000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87338"/>
            <a:ext cx="8747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268413"/>
            <a:ext cx="7653337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</a:t>
            </a:r>
            <a:r>
              <a:rPr lang="en-GB" dirty="0" err="1"/>
              <a:t>éditer</a:t>
            </a:r>
            <a:r>
              <a:rPr lang="en-GB" dirty="0"/>
              <a:t> le format du plan de </a:t>
            </a:r>
            <a:r>
              <a:rPr lang="en-GB" dirty="0" err="1"/>
              <a:t>texte</a:t>
            </a:r>
            <a:endParaRPr lang="en-GB" dirty="0"/>
          </a:p>
          <a:p>
            <a:pPr lvl="1"/>
            <a:r>
              <a:rPr lang="en-GB" dirty="0"/>
              <a:t>Second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4"/>
            <a:r>
              <a:rPr lang="en-GB" dirty="0" err="1"/>
              <a:t>Sixième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4"/>
            <a:r>
              <a:rPr lang="en-GB" dirty="0" err="1"/>
              <a:t>Septième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4"/>
            <a:r>
              <a:rPr lang="en-GB" dirty="0" err="1"/>
              <a:t>Huitième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4"/>
            <a:r>
              <a:rPr lang="en-GB" dirty="0" err="1"/>
              <a:t>Neuvième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</p:txBody>
      </p:sp>
      <p:sp>
        <p:nvSpPr>
          <p:cNvPr id="1030" name="Line 11"/>
          <p:cNvSpPr>
            <a:spLocks noChangeShapeType="1"/>
          </p:cNvSpPr>
          <p:nvPr/>
        </p:nvSpPr>
        <p:spPr bwMode="auto">
          <a:xfrm>
            <a:off x="0" y="6207502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32" name="Image 3" descr="LogoEASEATransparent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643" y="6245526"/>
            <a:ext cx="823789" cy="58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6" descr="C:\Users\christine-stutz\Desktop\icube-LOGO\icube-jpeg_basse_def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872" y="6263987"/>
            <a:ext cx="1444975" cy="53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5874" y="5727700"/>
            <a:ext cx="4700141" cy="365125"/>
          </a:xfrm>
          <a:prstGeom prst="rect">
            <a:avLst/>
          </a:prstGeom>
        </p:spPr>
        <p:txBody>
          <a:bodyPr/>
          <a:lstStyle>
            <a:lvl1pPr>
              <a:defRPr sz="1800" smtClean="0"/>
            </a:lvl1pPr>
          </a:lstStyle>
          <a:p>
            <a:pPr>
              <a:defRPr/>
            </a:pPr>
            <a:r>
              <a:rPr lang="fr-FR"/>
              <a:t>EASEA-CLOUD massively parallel platform</a:t>
            </a:r>
            <a:endParaRPr lang="fr-FR" dirty="0"/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532813" y="5732463"/>
            <a:ext cx="503237" cy="365125"/>
          </a:xfrm>
          <a:prstGeom prst="rect">
            <a:avLst/>
          </a:prstGeom>
        </p:spPr>
        <p:txBody>
          <a:bodyPr/>
          <a:lstStyle>
            <a:lvl1pPr>
              <a:defRPr sz="1800" smtClean="0"/>
            </a:lvl1pPr>
          </a:lstStyle>
          <a:p>
            <a:pPr>
              <a:defRPr/>
            </a:pPr>
            <a:fld id="{7B4D8B55-913A-8748-821C-A3B56F2CB42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3" name="Shape 58"/>
          <p:cNvSpPr/>
          <p:nvPr userDrawn="1"/>
        </p:nvSpPr>
        <p:spPr>
          <a:xfrm>
            <a:off x="2567616" y="6262968"/>
            <a:ext cx="564224" cy="547572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14" name="Shape 59"/>
          <p:cNvSpPr/>
          <p:nvPr userDrawn="1"/>
        </p:nvSpPr>
        <p:spPr>
          <a:xfrm>
            <a:off x="3118120" y="6237312"/>
            <a:ext cx="1071944" cy="579888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pic>
        <p:nvPicPr>
          <p:cNvPr id="21" name="Image 20" descr="Capture d’écran 2013-06-18 à 10.22.45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300882"/>
            <a:ext cx="1875827" cy="435528"/>
          </a:xfrm>
          <a:prstGeom prst="rect">
            <a:avLst/>
          </a:prstGeom>
        </p:spPr>
      </p:pic>
      <p:pic>
        <p:nvPicPr>
          <p:cNvPr id="2" name="Image 1" descr="Logo CS-DC seul gra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9" y="6285120"/>
            <a:ext cx="2473376" cy="503081"/>
          </a:xfrm>
          <a:prstGeom prst="rect">
            <a:avLst/>
          </a:prstGeom>
        </p:spPr>
      </p:pic>
      <p:pic>
        <p:nvPicPr>
          <p:cNvPr id="22" name="Image 21" descr="POEM_Logo_T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81" y="6270159"/>
            <a:ext cx="609257" cy="540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22" r:id="rId4"/>
    <p:sldLayoutId id="2147483823" r:id="rId5"/>
    <p:sldLayoutId id="2147483824" r:id="rId6"/>
  </p:sldLayoutIdLst>
  <p:hf hdr="0" dt="0"/>
  <p:txStyles>
    <p:titleStyle>
      <a:lvl1pPr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charset="0"/>
        <a:defRPr sz="3600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charset="0"/>
        <a:defRPr sz="3600">
          <a:solidFill>
            <a:srgbClr val="FFFF00"/>
          </a:solidFill>
          <a:latin typeface="Times New Roman" charset="0"/>
          <a:ea typeface="ＭＳ Ｐゴシック" charset="0"/>
          <a:cs typeface="DejaVu Sans" charset="0"/>
        </a:defRPr>
      </a:lvl2pPr>
      <a:lvl3pPr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charset="0"/>
        <a:defRPr sz="3600">
          <a:solidFill>
            <a:srgbClr val="FFFF00"/>
          </a:solidFill>
          <a:latin typeface="Times New Roman" charset="0"/>
          <a:ea typeface="ＭＳ Ｐゴシック" charset="0"/>
          <a:cs typeface="DejaVu Sans" charset="0"/>
        </a:defRPr>
      </a:lvl3pPr>
      <a:lvl4pPr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charset="0"/>
        <a:defRPr sz="3600">
          <a:solidFill>
            <a:srgbClr val="FFFF00"/>
          </a:solidFill>
          <a:latin typeface="Times New Roman" charset="0"/>
          <a:ea typeface="ＭＳ Ｐゴシック" charset="0"/>
          <a:cs typeface="DejaVu Sans" charset="0"/>
        </a:defRPr>
      </a:lvl4pPr>
      <a:lvl5pPr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charset="0"/>
        <a:defRPr sz="3600">
          <a:solidFill>
            <a:srgbClr val="FFFF00"/>
          </a:solidFill>
          <a:latin typeface="Times New Roman" charset="0"/>
          <a:ea typeface="ＭＳ Ｐゴシック" charset="0"/>
          <a:cs typeface="DejaVu Sans" charset="0"/>
        </a:defRPr>
      </a:lvl5pPr>
      <a:lvl6pPr marL="457200"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charset="0"/>
        <a:defRPr sz="3600">
          <a:solidFill>
            <a:srgbClr val="FFFF00"/>
          </a:solidFill>
          <a:latin typeface="Times New Roman" charset="0"/>
          <a:ea typeface="DejaVu Sans" charset="0"/>
          <a:cs typeface="DejaVu Sans" charset="0"/>
        </a:defRPr>
      </a:lvl6pPr>
      <a:lvl7pPr marL="914400"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charset="0"/>
        <a:defRPr sz="3600">
          <a:solidFill>
            <a:srgbClr val="FFFF00"/>
          </a:solidFill>
          <a:latin typeface="Times New Roman" charset="0"/>
          <a:ea typeface="DejaVu Sans" charset="0"/>
          <a:cs typeface="DejaVu Sans" charset="0"/>
        </a:defRPr>
      </a:lvl7pPr>
      <a:lvl8pPr marL="1371600"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charset="0"/>
        <a:defRPr sz="3600">
          <a:solidFill>
            <a:srgbClr val="FFFF00"/>
          </a:solidFill>
          <a:latin typeface="Times New Roman" charset="0"/>
          <a:ea typeface="DejaVu Sans" charset="0"/>
          <a:cs typeface="DejaVu Sans" charset="0"/>
        </a:defRPr>
      </a:lvl8pPr>
      <a:lvl9pPr marL="1828800"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charset="0"/>
        <a:defRPr sz="3600">
          <a:solidFill>
            <a:srgbClr val="FFFF00"/>
          </a:solidFill>
          <a:latin typeface="Times New Roman" charset="0"/>
          <a:ea typeface="DejaVu Sans" charset="0"/>
          <a:cs typeface="DejaVu Sans" charset="0"/>
        </a:defRPr>
      </a:lvl9pPr>
    </p:titleStyle>
    <p:bodyStyle>
      <a:lvl1pPr marL="457200" indent="-457200" algn="l" defTabSz="449263" rtl="0" eaLnBrk="0" fontAlgn="base" hangingPunct="0">
        <a:spcBef>
          <a:spcPts val="600"/>
        </a:spcBef>
        <a:spcAft>
          <a:spcPct val="0"/>
        </a:spcAft>
        <a:buClr>
          <a:srgbClr val="FF00FF"/>
        </a:buClr>
        <a:buSzPct val="100000"/>
        <a:buFont typeface="Monotype Sorts" charset="0"/>
        <a:buChar char=""/>
        <a:defRPr sz="2400">
          <a:solidFill>
            <a:srgbClr val="FFFFFF"/>
          </a:solidFill>
          <a:latin typeface="+mn-lt"/>
          <a:ea typeface="ＭＳ Ｐゴシック" charset="0"/>
          <a:cs typeface="+mn-cs"/>
        </a:defRPr>
      </a:lvl1pPr>
      <a:lvl2pPr marL="914400" indent="-457200" algn="l" defTabSz="449263" rtl="0" eaLnBrk="0" fontAlgn="base" hangingPunct="0">
        <a:spcBef>
          <a:spcPts val="600"/>
        </a:spcBef>
        <a:spcAft>
          <a:spcPct val="0"/>
        </a:spcAft>
        <a:buClr>
          <a:srgbClr val="FF00FF"/>
        </a:buClr>
        <a:buSzPct val="70000"/>
        <a:buFont typeface="Wingdings" charset="0"/>
        <a:buChar char="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63638" indent="-325438" algn="l" defTabSz="449263" rtl="0" eaLnBrk="0" fontAlgn="base" hangingPunct="0">
        <a:spcBef>
          <a:spcPts val="500"/>
        </a:spcBef>
        <a:spcAft>
          <a:spcPct val="0"/>
        </a:spcAft>
        <a:buClr>
          <a:srgbClr val="FF00FF"/>
        </a:buClr>
        <a:buSzPct val="100000"/>
        <a:buFont typeface="Times New Roman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3pPr>
      <a:lvl4pPr marL="1506538" indent="-325438" algn="l" defTabSz="449263" rtl="0" eaLnBrk="0" fontAlgn="base" hangingPunct="0">
        <a:spcBef>
          <a:spcPts val="450"/>
        </a:spcBef>
        <a:spcAft>
          <a:spcPct val="0"/>
        </a:spcAft>
        <a:buClr>
          <a:srgbClr val="FF00FF"/>
        </a:buClr>
        <a:buSzPct val="70000"/>
        <a:buFont typeface="Wingdings" charset="0"/>
        <a:buChar char="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1887538" indent="-287338" algn="l" defTabSz="449263" rtl="0" eaLnBrk="0" fontAlgn="base" hangingPunct="0">
        <a:spcBef>
          <a:spcPts val="450"/>
        </a:spcBef>
        <a:spcAft>
          <a:spcPct val="0"/>
        </a:spcAft>
        <a:buClr>
          <a:srgbClr val="FF00FF"/>
        </a:buClr>
        <a:buSzPct val="100000"/>
        <a:buFont typeface="Times New Roman" charset="0"/>
        <a:buChar char="•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344738" indent="-287338" algn="l" defTabSz="449263" rtl="0" eaLnBrk="0" fontAlgn="base" hangingPunct="0">
        <a:spcBef>
          <a:spcPts val="450"/>
        </a:spcBef>
        <a:spcAft>
          <a:spcPct val="0"/>
        </a:spcAft>
        <a:buClr>
          <a:srgbClr val="FF00FF"/>
        </a:buClr>
        <a:buSzPct val="100000"/>
        <a:buFont typeface="Times New Roman" charset="0"/>
        <a:buChar char="•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801938" indent="-287338" algn="l" defTabSz="449263" rtl="0" eaLnBrk="0" fontAlgn="base" hangingPunct="0">
        <a:spcBef>
          <a:spcPts val="450"/>
        </a:spcBef>
        <a:spcAft>
          <a:spcPct val="0"/>
        </a:spcAft>
        <a:buClr>
          <a:srgbClr val="FF00FF"/>
        </a:buClr>
        <a:buSzPct val="100000"/>
        <a:buFont typeface="Times New Roman" charset="0"/>
        <a:buChar char="•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259138" indent="-287338" algn="l" defTabSz="449263" rtl="0" eaLnBrk="0" fontAlgn="base" hangingPunct="0">
        <a:spcBef>
          <a:spcPts val="450"/>
        </a:spcBef>
        <a:spcAft>
          <a:spcPct val="0"/>
        </a:spcAft>
        <a:buClr>
          <a:srgbClr val="FF00FF"/>
        </a:buClr>
        <a:buSzPct val="100000"/>
        <a:buFont typeface="Times New Roman" charset="0"/>
        <a:buChar char="•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716338" indent="-287338" algn="l" defTabSz="449263" rtl="0" eaLnBrk="0" fontAlgn="base" hangingPunct="0">
        <a:spcBef>
          <a:spcPts val="450"/>
        </a:spcBef>
        <a:spcAft>
          <a:spcPct val="0"/>
        </a:spcAft>
        <a:buClr>
          <a:srgbClr val="FF00FF"/>
        </a:buClr>
        <a:buSzPct val="100000"/>
        <a:buFont typeface="Times New Roman" charset="0"/>
        <a:buChar char="•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python.net/~goodger/projects/pycon/2007/idiomatic/handout.html%23id5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295400" y="1752600"/>
            <a:ext cx="662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584325"/>
          </a:xfrm>
        </p:spPr>
        <p:txBody>
          <a:bodyPr lIns="92160" tIns="46080" rIns="92160" bIns="46080" anchor="b"/>
          <a:lstStyle/>
          <a:p>
            <a:pPr algn="ctr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/>
              <a:t>Culture et Pratique de</a:t>
            </a:r>
            <a:r>
              <a:rPr lang="fr-FR" dirty="0"/>
              <a:t> </a:t>
            </a:r>
            <a:r>
              <a:rPr lang="fr-FR" dirty="0" smtClean="0"/>
              <a:t>l’Informatique</a:t>
            </a:r>
            <a:br>
              <a:rPr lang="fr-FR" dirty="0" smtClean="0"/>
            </a:br>
            <a:r>
              <a:rPr lang="fr-FR" dirty="0" smtClean="0"/>
              <a:t>Langages procéduraux et </a:t>
            </a:r>
            <a:r>
              <a:rPr lang="fr-FR" smtClean="0"/>
              <a:t>à objets</a:t>
            </a:r>
            <a:endParaRPr lang="fr-FR" sz="2400" u="sng" dirty="0">
              <a:latin typeface="Times New Roman" charset="0"/>
              <a:cs typeface="DejaVu Sans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1188" y="1988096"/>
            <a:ext cx="7847012" cy="367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/>
              <a:t>Pierre </a:t>
            </a:r>
            <a:r>
              <a:rPr lang="fr-FR" sz="3200" dirty="0"/>
              <a:t>Collet</a:t>
            </a:r>
            <a:endParaRPr lang="fr-FR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100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dirty="0" smtClean="0"/>
              <a:t>Directeur du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dirty="0" smtClean="0"/>
              <a:t>Département </a:t>
            </a:r>
            <a:r>
              <a:rPr lang="fr-FR" sz="1600" dirty="0"/>
              <a:t>d’Informatique de</a:t>
            </a:r>
          </a:p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dirty="0"/>
              <a:t>L’UFR Mathématique et Informatique de</a:t>
            </a:r>
          </a:p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dirty="0"/>
              <a:t>L’Université de Strasbourg</a:t>
            </a:r>
          </a:p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800" dirty="0" smtClean="0"/>
          </a:p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dirty="0" smtClean="0"/>
              <a:t>Coordinateur du</a:t>
            </a:r>
          </a:p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dirty="0" smtClean="0"/>
              <a:t>Campus </a:t>
            </a:r>
            <a:r>
              <a:rPr lang="fr-FR" sz="1600" dirty="0"/>
              <a:t>Numérique des Systèmes Complexes</a:t>
            </a:r>
          </a:p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dirty="0"/>
              <a:t>UniTwin UNESCO CS-</a:t>
            </a:r>
            <a:r>
              <a:rPr lang="fr-FR" sz="1600" dirty="0" smtClean="0"/>
              <a:t>DC</a:t>
            </a:r>
            <a:endParaRPr lang="fr-FR" sz="1600" dirty="0"/>
          </a:p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800" dirty="0"/>
          </a:p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dirty="0" smtClean="0"/>
              <a:t>Équipe </a:t>
            </a:r>
            <a:r>
              <a:rPr lang="fr-FR" sz="1600" dirty="0" err="1" smtClean="0"/>
              <a:t>Boinformatique</a:t>
            </a:r>
            <a:r>
              <a:rPr lang="fr-FR" sz="1600" dirty="0" smtClean="0"/>
              <a:t> </a:t>
            </a:r>
            <a:r>
              <a:rPr lang="fr-FR" sz="1600" dirty="0"/>
              <a:t>Théorique, Fouille de Données et Optimisation Stochastique </a:t>
            </a:r>
            <a:r>
              <a:rPr lang="fr-FR" sz="1600" dirty="0" smtClean="0"/>
              <a:t>Laboratoire ICUBE, UMR CNRS 7357</a:t>
            </a:r>
            <a:endParaRPr lang="fr-FR" sz="1600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800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dirty="0" err="1"/>
              <a:t>Pierre.Collet@unistra.fr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9348944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Objet composé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err="1" smtClean="0"/>
              <a:t>NouveauType</a:t>
            </a:r>
            <a:r>
              <a:rPr lang="fr-FR" sz="2000" dirty="0" smtClean="0"/>
              <a:t> </a:t>
            </a:r>
            <a:r>
              <a:rPr lang="fr-FR" sz="2000" dirty="0" err="1" smtClean="0"/>
              <a:t>Tbonhomme</a:t>
            </a:r>
            <a:r>
              <a:rPr lang="fr-FR" sz="2000" dirty="0" smtClean="0"/>
              <a:t> {</a:t>
            </a:r>
          </a:p>
          <a:p>
            <a:pPr marL="457200" lvl="1" indent="0">
              <a:buNone/>
            </a:pPr>
            <a:r>
              <a:rPr lang="fr-FR" sz="2000" dirty="0" smtClean="0"/>
              <a:t>	</a:t>
            </a:r>
            <a:r>
              <a:rPr lang="fr-FR" sz="2000" dirty="0" err="1" smtClean="0"/>
              <a:t>TCercle</a:t>
            </a:r>
            <a:r>
              <a:rPr lang="fr-FR" sz="2000" dirty="0" smtClean="0"/>
              <a:t> tête</a:t>
            </a:r>
          </a:p>
          <a:p>
            <a:pPr marL="457200" lvl="1" indent="0">
              <a:buNone/>
            </a:pPr>
            <a:r>
              <a:rPr lang="fr-FR" sz="2000" dirty="0" smtClean="0"/>
              <a:t>	</a:t>
            </a:r>
            <a:r>
              <a:rPr lang="fr-FR" sz="2000" dirty="0" err="1" smtClean="0"/>
              <a:t>TTriangle</a:t>
            </a:r>
            <a:r>
              <a:rPr lang="fr-FR" sz="2000" dirty="0" smtClean="0"/>
              <a:t> chapeau</a:t>
            </a:r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err="1" smtClean="0"/>
              <a:t>TRectangle</a:t>
            </a:r>
            <a:r>
              <a:rPr lang="fr-FR" sz="2000" dirty="0" smtClean="0"/>
              <a:t> bras[2] jambe[2] main[2] pied[2] tronc </a:t>
            </a:r>
          </a:p>
          <a:p>
            <a:pPr marL="457200" lvl="1" indent="0">
              <a:buNone/>
            </a:pPr>
            <a:r>
              <a:rPr lang="fr-FR" sz="2000" dirty="0"/>
              <a:t>}</a:t>
            </a:r>
          </a:p>
          <a:p>
            <a:r>
              <a:rPr lang="fr-FR" sz="2000" dirty="0" err="1" smtClean="0"/>
              <a:t>Instantiation</a:t>
            </a:r>
            <a:r>
              <a:rPr lang="fr-FR" sz="2000" dirty="0" smtClean="0"/>
              <a:t> et initialisation :</a:t>
            </a:r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err="1" smtClean="0"/>
              <a:t>TBonhomme</a:t>
            </a:r>
            <a:r>
              <a:rPr lang="fr-FR" sz="2000" dirty="0" smtClean="0"/>
              <a:t> bonhomme</a:t>
            </a:r>
          </a:p>
          <a:p>
            <a:pPr marL="457200" lvl="1" indent="0">
              <a:buNone/>
            </a:pPr>
            <a:r>
              <a:rPr lang="fr-FR" sz="2000" dirty="0" smtClean="0"/>
              <a:t>	</a:t>
            </a:r>
            <a:r>
              <a:rPr lang="fr-FR" sz="2000" dirty="0" err="1" smtClean="0"/>
              <a:t>bonhomme.tête.rayon</a:t>
            </a:r>
            <a:r>
              <a:rPr lang="fr-FR" sz="2000" dirty="0" smtClean="0"/>
              <a:t>=2</a:t>
            </a:r>
          </a:p>
          <a:p>
            <a:pPr marL="457200" lvl="1" indent="0">
              <a:buNone/>
            </a:pPr>
            <a:r>
              <a:rPr lang="fr-FR" sz="2000" dirty="0" smtClean="0"/>
              <a:t>	</a:t>
            </a:r>
            <a:r>
              <a:rPr lang="fr-FR" sz="2000" dirty="0" err="1" smtClean="0"/>
              <a:t>bonhomme.tête.centre.x</a:t>
            </a:r>
            <a:r>
              <a:rPr lang="fr-FR" sz="2000" dirty="0" smtClean="0"/>
              <a:t>=30</a:t>
            </a:r>
          </a:p>
          <a:p>
            <a:pPr marL="457200" lvl="1" indent="0">
              <a:buNone/>
            </a:pPr>
            <a:r>
              <a:rPr lang="fr-FR" sz="2000" dirty="0" smtClean="0"/>
              <a:t>	</a:t>
            </a:r>
            <a:r>
              <a:rPr lang="fr-FR" sz="2000" dirty="0" err="1" smtClean="0"/>
              <a:t>bonhomme.tête.centre.y</a:t>
            </a:r>
            <a:r>
              <a:rPr lang="fr-FR" sz="2000" dirty="0" smtClean="0"/>
              <a:t>=300</a:t>
            </a:r>
          </a:p>
          <a:p>
            <a:pPr marL="457200" lvl="1" indent="0">
              <a:buNone/>
            </a:pPr>
            <a:r>
              <a:rPr lang="fr-FR" sz="2000" dirty="0" smtClean="0"/>
              <a:t>	…</a:t>
            </a:r>
          </a:p>
        </p:txBody>
      </p:sp>
      <p:sp>
        <p:nvSpPr>
          <p:cNvPr id="4" name="Triangle isocèle 3"/>
          <p:cNvSpPr/>
          <p:nvPr/>
        </p:nvSpPr>
        <p:spPr bwMode="auto">
          <a:xfrm>
            <a:off x="7092280" y="2852936"/>
            <a:ext cx="504056" cy="432048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7092280" y="3284984"/>
            <a:ext cx="504056" cy="504056"/>
          </a:xfrm>
          <a:prstGeom prst="ellipse">
            <a:avLst/>
          </a:prstGeom>
          <a:solidFill>
            <a:srgbClr val="FFD2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76256" y="3789040"/>
            <a:ext cx="936104" cy="1080120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28282" y="3789040"/>
            <a:ext cx="936104" cy="216024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825018" y="3789040"/>
            <a:ext cx="936104" cy="216024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43616" y="3789040"/>
            <a:ext cx="72008" cy="216024"/>
          </a:xfrm>
          <a:prstGeom prst="rect">
            <a:avLst/>
          </a:prstGeom>
          <a:solidFill>
            <a:srgbClr val="FFD2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760334" y="3789040"/>
            <a:ext cx="72008" cy="216024"/>
          </a:xfrm>
          <a:prstGeom prst="rect">
            <a:avLst/>
          </a:prstGeom>
          <a:solidFill>
            <a:srgbClr val="FFD2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020272" y="4881030"/>
            <a:ext cx="216024" cy="10801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452320" y="4881030"/>
            <a:ext cx="216024" cy="10801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20272" y="5949280"/>
            <a:ext cx="216024" cy="14401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452320" y="5949280"/>
            <a:ext cx="216024" cy="14401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1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Calcul de la surface du bonhomme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413"/>
            <a:ext cx="8424936" cy="4680867"/>
          </a:xfrm>
        </p:spPr>
        <p:txBody>
          <a:bodyPr/>
          <a:lstStyle/>
          <a:p>
            <a:r>
              <a:rPr lang="fr-FR" dirty="0" smtClean="0"/>
              <a:t>Il faut une fonction appelée « </a:t>
            </a:r>
            <a:r>
              <a:rPr lang="fr-FR" dirty="0" err="1" smtClean="0"/>
              <a:t>surfaceBonhomme</a:t>
            </a:r>
            <a:r>
              <a:rPr lang="fr-FR" dirty="0" smtClean="0"/>
              <a:t> » qui sait de quoi est composé le bonhomme !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sz="1800" dirty="0" err="1" smtClean="0"/>
              <a:t>surfaceBonhomme</a:t>
            </a:r>
            <a:r>
              <a:rPr lang="fr-FR" sz="1800" dirty="0" smtClean="0"/>
              <a:t> (bonhomme) {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	surface = 0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	surface = surface + </a:t>
            </a:r>
            <a:r>
              <a:rPr lang="fr-FR" sz="1800" dirty="0" err="1" smtClean="0"/>
              <a:t>surfaceTriangle</a:t>
            </a:r>
            <a:r>
              <a:rPr lang="fr-FR" sz="1800" dirty="0" smtClean="0"/>
              <a:t> (base (</a:t>
            </a:r>
            <a:r>
              <a:rPr lang="fr-FR" sz="1800" dirty="0" err="1" smtClean="0"/>
              <a:t>bonhomme.chapeau</a:t>
            </a:r>
            <a:r>
              <a:rPr lang="fr-FR" sz="1800" dirty="0" smtClean="0"/>
              <a:t>.),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								    hauteur (</a:t>
            </a:r>
            <a:r>
              <a:rPr lang="fr-FR" sz="1800" dirty="0" err="1" smtClean="0"/>
              <a:t>bonhomme.chapeau</a:t>
            </a:r>
            <a:r>
              <a:rPr lang="fr-FR" sz="1800" dirty="0" smtClean="0"/>
              <a:t>))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	surface = surface + </a:t>
            </a:r>
            <a:r>
              <a:rPr lang="fr-FR" sz="1800" dirty="0" err="1" smtClean="0"/>
              <a:t>surfaceCercle</a:t>
            </a:r>
            <a:r>
              <a:rPr lang="fr-FR" sz="1800" dirty="0" smtClean="0"/>
              <a:t> (</a:t>
            </a:r>
            <a:r>
              <a:rPr lang="fr-FR" sz="1800" dirty="0" err="1" smtClean="0"/>
              <a:t>bonhomme.tête.rayon</a:t>
            </a:r>
            <a:r>
              <a:rPr lang="fr-FR" sz="1800" dirty="0" smtClean="0"/>
              <a:t>)</a:t>
            </a:r>
          </a:p>
          <a:p>
            <a:pPr marL="0" indent="0">
              <a:buNone/>
            </a:pPr>
            <a:r>
              <a:rPr lang="fr-FR" sz="1800" dirty="0" smtClean="0"/>
              <a:t>		surface = surface + </a:t>
            </a:r>
            <a:r>
              <a:rPr lang="fr-FR" sz="1800" dirty="0" err="1" smtClean="0"/>
              <a:t>surfaceRectangle</a:t>
            </a:r>
            <a:r>
              <a:rPr lang="fr-FR" sz="1800" dirty="0" smtClean="0"/>
              <a:t> (</a:t>
            </a:r>
            <a:r>
              <a:rPr lang="fr-FR" sz="1800" dirty="0" err="1" smtClean="0"/>
              <a:t>bonhomme.bras</a:t>
            </a:r>
            <a:r>
              <a:rPr lang="fr-FR" sz="1800" dirty="0" smtClean="0"/>
              <a:t>[1].l, </a:t>
            </a:r>
            <a:r>
              <a:rPr lang="fr-FR" sz="1800" dirty="0" err="1" smtClean="0"/>
              <a:t>bonhomme.bras</a:t>
            </a:r>
            <a:r>
              <a:rPr lang="fr-FR" sz="1800" dirty="0" smtClean="0"/>
              <a:t>[1].L) </a:t>
            </a:r>
            <a:r>
              <a:rPr lang="fr-FR" sz="1800" dirty="0"/>
              <a:t>		surface = surface + </a:t>
            </a:r>
            <a:r>
              <a:rPr lang="fr-FR" sz="1800" dirty="0" err="1"/>
              <a:t>surfaceRectangle</a:t>
            </a:r>
            <a:r>
              <a:rPr lang="fr-FR" sz="1800" dirty="0"/>
              <a:t> (</a:t>
            </a:r>
            <a:r>
              <a:rPr lang="fr-FR" sz="1800" dirty="0" err="1"/>
              <a:t>bonhomme.bras</a:t>
            </a:r>
            <a:r>
              <a:rPr lang="fr-FR" sz="1800" dirty="0"/>
              <a:t>[2].l, </a:t>
            </a:r>
            <a:r>
              <a:rPr lang="fr-FR" sz="1800" dirty="0" err="1"/>
              <a:t>bonhomme.bras</a:t>
            </a:r>
            <a:r>
              <a:rPr lang="fr-FR" sz="1800" dirty="0"/>
              <a:t>[2].L)</a:t>
            </a:r>
          </a:p>
          <a:p>
            <a:pPr marL="0" indent="0">
              <a:buNone/>
            </a:pPr>
            <a:r>
              <a:rPr lang="fr-FR" sz="1800" dirty="0"/>
              <a:t>		surface = surface + </a:t>
            </a:r>
            <a:r>
              <a:rPr lang="fr-FR" sz="1800" dirty="0" err="1"/>
              <a:t>surfaceRectangle</a:t>
            </a:r>
            <a:r>
              <a:rPr lang="fr-FR" sz="1800" dirty="0"/>
              <a:t> (</a:t>
            </a:r>
            <a:r>
              <a:rPr lang="fr-FR" sz="1800" dirty="0" err="1" smtClean="0"/>
              <a:t>bonhomme.tronc.l</a:t>
            </a:r>
            <a:r>
              <a:rPr lang="fr-FR" sz="1800" dirty="0"/>
              <a:t>, </a:t>
            </a:r>
            <a:r>
              <a:rPr lang="fr-FR" sz="1800" dirty="0" err="1" smtClean="0"/>
              <a:t>bonhomme.tronc.L</a:t>
            </a:r>
            <a:r>
              <a:rPr lang="fr-FR" sz="1800" dirty="0" smtClean="0"/>
              <a:t>)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	…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	return surface</a:t>
            </a:r>
          </a:p>
          <a:p>
            <a:pPr marL="0" indent="0">
              <a:buNone/>
            </a:pPr>
            <a:r>
              <a:rPr lang="fr-FR" sz="1800" dirty="0" smtClean="0"/>
              <a:t>	}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46174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Calcul de la surface de :</a:t>
            </a:r>
            <a:endParaRPr lang="fr-FR" dirty="0"/>
          </a:p>
        </p:txBody>
      </p:sp>
      <p:grpSp>
        <p:nvGrpSpPr>
          <p:cNvPr id="10" name="Grouper 9"/>
          <p:cNvGrpSpPr/>
          <p:nvPr/>
        </p:nvGrpSpPr>
        <p:grpSpPr>
          <a:xfrm>
            <a:off x="1691680" y="2204864"/>
            <a:ext cx="1368152" cy="648072"/>
            <a:chOff x="1331640" y="1484784"/>
            <a:chExt cx="1368152" cy="6480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331640" y="1484784"/>
              <a:ext cx="1008112" cy="504056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" name="Triangle rectangle 4"/>
            <p:cNvSpPr/>
            <p:nvPr/>
          </p:nvSpPr>
          <p:spPr bwMode="auto">
            <a:xfrm>
              <a:off x="2339752" y="1484784"/>
              <a:ext cx="360040" cy="288032"/>
            </a:xfrm>
            <a:prstGeom prst="rt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339752" y="1772816"/>
              <a:ext cx="360040" cy="216024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1403648" y="1988840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1556048" y="1988840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2483768" y="1988840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644008" y="1484784"/>
            <a:ext cx="288032" cy="2088232"/>
            <a:chOff x="1979712" y="2492896"/>
            <a:chExt cx="288032" cy="2088232"/>
          </a:xfrm>
          <a:solidFill>
            <a:schemeClr val="bg1"/>
          </a:solidFill>
        </p:grpSpPr>
        <p:sp>
          <p:nvSpPr>
            <p:cNvPr id="11" name="Triangle isocèle 10"/>
            <p:cNvSpPr/>
            <p:nvPr/>
          </p:nvSpPr>
          <p:spPr bwMode="auto">
            <a:xfrm>
              <a:off x="2013282" y="2492896"/>
              <a:ext cx="216024" cy="288032"/>
            </a:xfrm>
            <a:prstGeom prst="triangl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006600" y="2780928"/>
              <a:ext cx="234950" cy="288032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051720" y="3068960"/>
              <a:ext cx="144016" cy="1368152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Triangle rectangle 13"/>
            <p:cNvSpPr/>
            <p:nvPr/>
          </p:nvSpPr>
          <p:spPr bwMode="auto">
            <a:xfrm flipV="1">
              <a:off x="2195736" y="3068960"/>
              <a:ext cx="45719" cy="288032"/>
            </a:xfrm>
            <a:prstGeom prst="rtTriangl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Triangle rectangle 14"/>
            <p:cNvSpPr/>
            <p:nvPr/>
          </p:nvSpPr>
          <p:spPr bwMode="auto">
            <a:xfrm flipH="1" flipV="1">
              <a:off x="2006000" y="3068960"/>
              <a:ext cx="45719" cy="288032"/>
            </a:xfrm>
            <a:prstGeom prst="rtTriangl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6" name="Triangle isocèle 15"/>
            <p:cNvSpPr/>
            <p:nvPr/>
          </p:nvSpPr>
          <p:spPr bwMode="auto">
            <a:xfrm>
              <a:off x="2195736" y="3861048"/>
              <a:ext cx="72008" cy="144016"/>
            </a:xfrm>
            <a:prstGeom prst="triangl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195736" y="4005064"/>
              <a:ext cx="72008" cy="43204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Triangle isocèle 17"/>
            <p:cNvSpPr/>
            <p:nvPr/>
          </p:nvSpPr>
          <p:spPr bwMode="auto">
            <a:xfrm>
              <a:off x="1979712" y="3861048"/>
              <a:ext cx="72008" cy="144016"/>
            </a:xfrm>
            <a:prstGeom prst="triangl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979712" y="4005064"/>
              <a:ext cx="72008" cy="43204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0" name="Triangle isocèle 19"/>
            <p:cNvSpPr/>
            <p:nvPr/>
          </p:nvSpPr>
          <p:spPr bwMode="auto">
            <a:xfrm>
              <a:off x="1979712" y="4437112"/>
              <a:ext cx="72008" cy="144016"/>
            </a:xfrm>
            <a:prstGeom prst="triangl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1" name="Triangle isocèle 20"/>
            <p:cNvSpPr/>
            <p:nvPr/>
          </p:nvSpPr>
          <p:spPr bwMode="auto">
            <a:xfrm>
              <a:off x="2195736" y="4437112"/>
              <a:ext cx="72008" cy="144016"/>
            </a:xfrm>
            <a:prstGeom prst="triangl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2" name="Triangle isocèle 21"/>
            <p:cNvSpPr/>
            <p:nvPr/>
          </p:nvSpPr>
          <p:spPr bwMode="auto">
            <a:xfrm>
              <a:off x="2051720" y="4437112"/>
              <a:ext cx="144016" cy="144016"/>
            </a:xfrm>
            <a:prstGeom prst="triangl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6444208" y="2444262"/>
            <a:ext cx="1008112" cy="192650"/>
            <a:chOff x="6948264" y="5805264"/>
            <a:chExt cx="376808" cy="72008"/>
          </a:xfrm>
        </p:grpSpPr>
        <p:sp>
          <p:nvSpPr>
            <p:cNvPr id="25" name="Ellipse 24"/>
            <p:cNvSpPr/>
            <p:nvPr/>
          </p:nvSpPr>
          <p:spPr bwMode="auto">
            <a:xfrm>
              <a:off x="6948264" y="5805264"/>
              <a:ext cx="72008" cy="7200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6" name="Ellipse 25"/>
            <p:cNvSpPr/>
            <p:nvPr/>
          </p:nvSpPr>
          <p:spPr bwMode="auto">
            <a:xfrm>
              <a:off x="7100664" y="5805264"/>
              <a:ext cx="72008" cy="7200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7" name="Ellipse 26"/>
            <p:cNvSpPr/>
            <p:nvPr/>
          </p:nvSpPr>
          <p:spPr bwMode="auto">
            <a:xfrm>
              <a:off x="7253064" y="5805264"/>
              <a:ext cx="72008" cy="7200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1475656" y="4077072"/>
            <a:ext cx="30821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Calcul de la hauteur ?</a:t>
            </a:r>
          </a:p>
          <a:p>
            <a:r>
              <a:rPr lang="fr-FR" dirty="0" smtClean="0"/>
              <a:t>Calcul du périmètre ?</a:t>
            </a:r>
          </a:p>
          <a:p>
            <a:r>
              <a:rPr lang="fr-FR" dirty="0" smtClean="0"/>
              <a:t>Si en 3D :</a:t>
            </a:r>
          </a:p>
          <a:p>
            <a:r>
              <a:rPr lang="fr-FR" dirty="0"/>
              <a:t>	</a:t>
            </a:r>
            <a:r>
              <a:rPr lang="fr-FR" dirty="0" smtClean="0"/>
              <a:t>calcul du volume ?</a:t>
            </a:r>
          </a:p>
          <a:p>
            <a:r>
              <a:rPr lang="fr-FR" dirty="0"/>
              <a:t>	</a:t>
            </a:r>
            <a:r>
              <a:rPr lang="fr-FR" dirty="0" smtClean="0"/>
              <a:t>calcul de la masse ?</a:t>
            </a:r>
          </a:p>
        </p:txBody>
      </p:sp>
    </p:spTree>
    <p:extLst>
      <p:ext uri="{BB962C8B-B14F-4D97-AF65-F5344CB8AC3E}">
        <p14:creationId xmlns:p14="http://schemas.microsoft.com/office/powerpoint/2010/main" val="163685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Fonctionnement d’un langage à objets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800" dirty="0">
                <a:latin typeface="Times New Roman" charset="0"/>
              </a:rPr>
              <a:t>Un langage à objets est centré sur des objets « intelligents » qui communiquent entre eux.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800" dirty="0">
                <a:latin typeface="Times New Roman" charset="0"/>
              </a:rPr>
              <a:t>Idéal pour mettre en œuvre des systèmes </a:t>
            </a:r>
            <a:r>
              <a:rPr lang="fr-FR" sz="2800" dirty="0" smtClean="0">
                <a:latin typeface="Times New Roman" charset="0"/>
              </a:rPr>
              <a:t>complexes !</a:t>
            </a:r>
            <a:endParaRPr lang="fr-FR" sz="2800" dirty="0">
              <a:latin typeface="Times New Roman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050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124200" y="6172200"/>
            <a:ext cx="2890838" cy="452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fr-FR" sz="1400">
                <a:solidFill>
                  <a:srgbClr val="FFFFFF"/>
                </a:solidFill>
              </a:rPr>
              <a:t>Pierre COLLET - Algorithmique et Java</a:t>
            </a:r>
          </a:p>
        </p:txBody>
      </p:sp>
      <p:sp>
        <p:nvSpPr>
          <p:cNvPr id="4710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858000" y="6172200"/>
            <a:ext cx="1900238" cy="452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9E512A-45A6-2344-9963-A23FE1FAE017}" type="slidenum">
              <a:rPr lang="fr-FR" sz="1400">
                <a:solidFill>
                  <a:srgbClr val="FFFFFF"/>
                </a:solidFill>
              </a:rPr>
              <a:pPr/>
              <a:t>14</a:t>
            </a:fld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60648"/>
            <a:ext cx="8610600" cy="70167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latin typeface="Times New Roman" charset="0"/>
              </a:rPr>
              <a:t>Notion </a:t>
            </a:r>
            <a:r>
              <a:rPr lang="fr-FR" dirty="0" smtClean="0">
                <a:latin typeface="Times New Roman" charset="0"/>
              </a:rPr>
              <a:t>d’objet et de classe</a:t>
            </a:r>
            <a:endParaRPr lang="fr-FR" dirty="0">
              <a:latin typeface="Times New Roman" charset="0"/>
            </a:endParaRP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8278688" cy="4876800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dirty="0">
                <a:latin typeface="Times New Roman" charset="0"/>
              </a:rPr>
              <a:t>Un </a:t>
            </a:r>
            <a:r>
              <a:rPr lang="fr-FR" b="1" i="1" dirty="0">
                <a:solidFill>
                  <a:srgbClr val="FFFF00"/>
                </a:solidFill>
                <a:latin typeface="Times New Roman" charset="0"/>
              </a:rPr>
              <a:t>objet</a:t>
            </a:r>
            <a:r>
              <a:rPr lang="fr-FR" dirty="0">
                <a:latin typeface="Times New Roman" charset="0"/>
              </a:rPr>
              <a:t> est une « donnée intelligente ». C’est un ensemble de </a:t>
            </a:r>
            <a:r>
              <a:rPr lang="fr-FR" b="1" i="1" dirty="0">
                <a:solidFill>
                  <a:srgbClr val="FFFF00"/>
                </a:solidFill>
                <a:latin typeface="Times New Roman" charset="0"/>
              </a:rPr>
              <a:t>données</a:t>
            </a:r>
            <a:r>
              <a:rPr lang="fr-FR" dirty="0">
                <a:latin typeface="Times New Roman" charset="0"/>
              </a:rPr>
              <a:t> </a:t>
            </a:r>
            <a:r>
              <a:rPr lang="fr-FR" dirty="0" smtClean="0">
                <a:latin typeface="Times New Roman" charset="0"/>
              </a:rPr>
              <a:t>(attributs, variables…) auxquelles </a:t>
            </a:r>
            <a:r>
              <a:rPr lang="fr-FR" dirty="0">
                <a:latin typeface="Times New Roman" charset="0"/>
              </a:rPr>
              <a:t>on associe des </a:t>
            </a:r>
            <a:r>
              <a:rPr lang="fr-FR" b="1" i="1" dirty="0">
                <a:solidFill>
                  <a:srgbClr val="FFFF00"/>
                </a:solidFill>
                <a:latin typeface="Times New Roman" charset="0"/>
              </a:rPr>
              <a:t>méthodes</a:t>
            </a:r>
            <a:r>
              <a:rPr lang="fr-FR" dirty="0">
                <a:latin typeface="Times New Roman" charset="0"/>
              </a:rPr>
              <a:t> qui peuvent les modifier.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dirty="0" smtClean="0">
                <a:latin typeface="Times New Roman" charset="0"/>
              </a:rPr>
              <a:t>Une </a:t>
            </a:r>
            <a:r>
              <a:rPr lang="fr-FR" b="1" i="1" dirty="0" smtClean="0">
                <a:solidFill>
                  <a:srgbClr val="FFFF00"/>
                </a:solidFill>
                <a:latin typeface="Times New Roman" charset="0"/>
              </a:rPr>
              <a:t>Classe</a:t>
            </a:r>
            <a:r>
              <a:rPr lang="fr-FR" dirty="0" smtClean="0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fr-FR" dirty="0" smtClean="0">
                <a:latin typeface="Times New Roman" charset="0"/>
              </a:rPr>
              <a:t>correspond au Type des langages procéduraux. C’est </a:t>
            </a:r>
            <a:r>
              <a:rPr lang="fr-FR" dirty="0">
                <a:latin typeface="Times New Roman" charset="0"/>
              </a:rPr>
              <a:t>une matrice permettant de créer des objets (instanciation).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dirty="0" smtClean="0">
                <a:latin typeface="Times New Roman" charset="0"/>
              </a:rPr>
              <a:t>Une Classe est un Type auquel sont associées des méthodes.</a:t>
            </a:r>
            <a:endParaRPr lang="fr-FR" dirty="0">
              <a:latin typeface="Times New Roman" charset="0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5699720" y="4449689"/>
            <a:ext cx="913526" cy="635496"/>
            <a:chOff x="5699720" y="4449688"/>
            <a:chExt cx="1752600" cy="1219200"/>
          </a:xfrm>
        </p:grpSpPr>
        <p:sp>
          <p:nvSpPr>
            <p:cNvPr id="47107" name="Oval 1"/>
            <p:cNvSpPr>
              <a:spLocks noChangeArrowheads="1"/>
            </p:cNvSpPr>
            <p:nvPr/>
          </p:nvSpPr>
          <p:spPr bwMode="auto">
            <a:xfrm>
              <a:off x="5699720" y="4449688"/>
              <a:ext cx="1752600" cy="1219200"/>
            </a:xfrm>
            <a:prstGeom prst="ellipse">
              <a:avLst/>
            </a:prstGeom>
            <a:solidFill>
              <a:srgbClr val="66FF33"/>
            </a:solidFill>
            <a:ln w="7632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/>
            </a:p>
          </p:txBody>
        </p:sp>
        <p:sp>
          <p:nvSpPr>
            <p:cNvPr id="47110" name="Line 4"/>
            <p:cNvSpPr>
              <a:spLocks noChangeShapeType="1"/>
            </p:cNvSpPr>
            <p:nvPr/>
          </p:nvSpPr>
          <p:spPr bwMode="auto">
            <a:xfrm>
              <a:off x="6537920" y="4449688"/>
              <a:ext cx="1588" cy="1143000"/>
            </a:xfrm>
            <a:prstGeom prst="line">
              <a:avLst/>
            </a:prstGeom>
            <a:noFill/>
            <a:ln w="2556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7111" name="Line 5"/>
            <p:cNvSpPr>
              <a:spLocks noChangeShapeType="1"/>
            </p:cNvSpPr>
            <p:nvPr/>
          </p:nvSpPr>
          <p:spPr bwMode="auto">
            <a:xfrm flipV="1">
              <a:off x="6004520" y="4598913"/>
              <a:ext cx="1143000" cy="844550"/>
            </a:xfrm>
            <a:prstGeom prst="line">
              <a:avLst/>
            </a:prstGeom>
            <a:noFill/>
            <a:ln w="2556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7112" name="Line 6"/>
            <p:cNvSpPr>
              <a:spLocks noChangeShapeType="1"/>
            </p:cNvSpPr>
            <p:nvPr/>
          </p:nvSpPr>
          <p:spPr bwMode="auto">
            <a:xfrm>
              <a:off x="5699720" y="5059288"/>
              <a:ext cx="1752600" cy="1588"/>
            </a:xfrm>
            <a:prstGeom prst="line">
              <a:avLst/>
            </a:prstGeom>
            <a:noFill/>
            <a:ln w="2556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7113" name="Line 7"/>
            <p:cNvSpPr>
              <a:spLocks noChangeShapeType="1"/>
            </p:cNvSpPr>
            <p:nvPr/>
          </p:nvSpPr>
          <p:spPr bwMode="auto">
            <a:xfrm>
              <a:off x="6004520" y="4602088"/>
              <a:ext cx="1143000" cy="914400"/>
            </a:xfrm>
            <a:prstGeom prst="line">
              <a:avLst/>
            </a:prstGeom>
            <a:noFill/>
            <a:ln w="2556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7114" name="Rectangle 8"/>
            <p:cNvSpPr>
              <a:spLocks noChangeArrowheads="1"/>
            </p:cNvSpPr>
            <p:nvPr/>
          </p:nvSpPr>
          <p:spPr bwMode="auto">
            <a:xfrm>
              <a:off x="6309320" y="4830688"/>
              <a:ext cx="228600" cy="228600"/>
            </a:xfrm>
            <a:prstGeom prst="rect">
              <a:avLst/>
            </a:prstGeom>
            <a:solidFill>
              <a:srgbClr val="FFCC66"/>
            </a:solidFill>
            <a:ln w="2556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/>
            </a:p>
          </p:txBody>
        </p:sp>
        <p:sp>
          <p:nvSpPr>
            <p:cNvPr id="47115" name="Rectangle 9"/>
            <p:cNvSpPr>
              <a:spLocks noChangeArrowheads="1"/>
            </p:cNvSpPr>
            <p:nvPr/>
          </p:nvSpPr>
          <p:spPr bwMode="auto">
            <a:xfrm>
              <a:off x="6537920" y="4830688"/>
              <a:ext cx="228600" cy="228600"/>
            </a:xfrm>
            <a:prstGeom prst="rect">
              <a:avLst/>
            </a:prstGeom>
            <a:solidFill>
              <a:srgbClr val="FFCC66"/>
            </a:solidFill>
            <a:ln w="2556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/>
            </a:p>
          </p:txBody>
        </p:sp>
        <p:sp>
          <p:nvSpPr>
            <p:cNvPr id="47116" name="Rectangle 10"/>
            <p:cNvSpPr>
              <a:spLocks noChangeArrowheads="1"/>
            </p:cNvSpPr>
            <p:nvPr/>
          </p:nvSpPr>
          <p:spPr bwMode="auto">
            <a:xfrm>
              <a:off x="6309320" y="5059288"/>
              <a:ext cx="228600" cy="228600"/>
            </a:xfrm>
            <a:prstGeom prst="rect">
              <a:avLst/>
            </a:prstGeom>
            <a:solidFill>
              <a:srgbClr val="FFCC66"/>
            </a:solidFill>
            <a:ln w="2556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/>
            </a:p>
          </p:txBody>
        </p:sp>
        <p:sp>
          <p:nvSpPr>
            <p:cNvPr id="47117" name="Rectangle 11"/>
            <p:cNvSpPr>
              <a:spLocks noChangeArrowheads="1"/>
            </p:cNvSpPr>
            <p:nvPr/>
          </p:nvSpPr>
          <p:spPr bwMode="auto">
            <a:xfrm>
              <a:off x="6537920" y="5059288"/>
              <a:ext cx="228600" cy="228600"/>
            </a:xfrm>
            <a:prstGeom prst="rect">
              <a:avLst/>
            </a:prstGeom>
            <a:solidFill>
              <a:srgbClr val="FFCC66"/>
            </a:solidFill>
            <a:ln w="2556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/>
            </a:p>
          </p:txBody>
        </p:sp>
      </p:grpSp>
      <p:sp>
        <p:nvSpPr>
          <p:cNvPr id="47118" name="AutoShape 12"/>
          <p:cNvSpPr>
            <a:spLocks noChangeArrowheads="1"/>
          </p:cNvSpPr>
          <p:nvPr/>
        </p:nvSpPr>
        <p:spPr bwMode="auto">
          <a:xfrm rot="20762015">
            <a:off x="4283968" y="4466157"/>
            <a:ext cx="1371600" cy="533400"/>
          </a:xfrm>
          <a:prstGeom prst="lightningBolt">
            <a:avLst/>
          </a:prstGeom>
          <a:solidFill>
            <a:srgbClr val="9999FF"/>
          </a:solidFill>
          <a:ln w="2556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17" name="Oval 1"/>
          <p:cNvSpPr>
            <a:spLocks noChangeArrowheads="1"/>
          </p:cNvSpPr>
          <p:nvPr/>
        </p:nvSpPr>
        <p:spPr bwMode="auto">
          <a:xfrm>
            <a:off x="1979712" y="4082008"/>
            <a:ext cx="1752600" cy="1219200"/>
          </a:xfrm>
          <a:prstGeom prst="ellipse">
            <a:avLst/>
          </a:prstGeom>
          <a:solidFill>
            <a:srgbClr val="66FF33"/>
          </a:solidFill>
          <a:ln w="7632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2817912" y="4082008"/>
            <a:ext cx="1588" cy="1143000"/>
          </a:xfrm>
          <a:prstGeom prst="line">
            <a:avLst/>
          </a:prstGeom>
          <a:noFill/>
          <a:ln w="2556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2284512" y="4231233"/>
            <a:ext cx="1143000" cy="844550"/>
          </a:xfrm>
          <a:prstGeom prst="line">
            <a:avLst/>
          </a:prstGeom>
          <a:noFill/>
          <a:ln w="2556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1979712" y="4691608"/>
            <a:ext cx="1752600" cy="1588"/>
          </a:xfrm>
          <a:prstGeom prst="line">
            <a:avLst/>
          </a:prstGeom>
          <a:noFill/>
          <a:ln w="2556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2284512" y="4234408"/>
            <a:ext cx="1143000" cy="914400"/>
          </a:xfrm>
          <a:prstGeom prst="line">
            <a:avLst/>
          </a:prstGeom>
          <a:noFill/>
          <a:ln w="2556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2589312" y="4463008"/>
            <a:ext cx="228600" cy="228600"/>
          </a:xfrm>
          <a:prstGeom prst="rect">
            <a:avLst/>
          </a:prstGeom>
          <a:solidFill>
            <a:srgbClr val="000090"/>
          </a:solidFill>
          <a:ln w="2556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2817912" y="4463008"/>
            <a:ext cx="228600" cy="228600"/>
          </a:xfrm>
          <a:prstGeom prst="rect">
            <a:avLst/>
          </a:prstGeom>
          <a:solidFill>
            <a:srgbClr val="000090"/>
          </a:solidFill>
          <a:ln w="2556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589312" y="4691608"/>
            <a:ext cx="228600" cy="228600"/>
          </a:xfrm>
          <a:prstGeom prst="rect">
            <a:avLst/>
          </a:prstGeom>
          <a:solidFill>
            <a:srgbClr val="000090"/>
          </a:solidFill>
          <a:ln w="2556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2817912" y="4691608"/>
            <a:ext cx="228600" cy="228600"/>
          </a:xfrm>
          <a:prstGeom prst="rect">
            <a:avLst/>
          </a:prstGeom>
          <a:solidFill>
            <a:srgbClr val="000090"/>
          </a:solidFill>
          <a:ln w="2556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800"/>
          </a:p>
        </p:txBody>
      </p:sp>
      <p:grpSp>
        <p:nvGrpSpPr>
          <p:cNvPr id="27" name="Grouper 26"/>
          <p:cNvGrpSpPr/>
          <p:nvPr/>
        </p:nvGrpSpPr>
        <p:grpSpPr>
          <a:xfrm>
            <a:off x="5699720" y="5169768"/>
            <a:ext cx="913526" cy="635496"/>
            <a:chOff x="5699720" y="4449688"/>
            <a:chExt cx="1752600" cy="1219200"/>
          </a:xfrm>
        </p:grpSpPr>
        <p:sp>
          <p:nvSpPr>
            <p:cNvPr id="28" name="Oval 1"/>
            <p:cNvSpPr>
              <a:spLocks noChangeArrowheads="1"/>
            </p:cNvSpPr>
            <p:nvPr/>
          </p:nvSpPr>
          <p:spPr bwMode="auto">
            <a:xfrm>
              <a:off x="5699720" y="4449688"/>
              <a:ext cx="1752600" cy="1219200"/>
            </a:xfrm>
            <a:prstGeom prst="ellipse">
              <a:avLst/>
            </a:prstGeom>
            <a:solidFill>
              <a:srgbClr val="66FF33"/>
            </a:solidFill>
            <a:ln w="7632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/>
            </a:p>
          </p:txBody>
        </p:sp>
        <p:sp>
          <p:nvSpPr>
            <p:cNvPr id="29" name="Line 4"/>
            <p:cNvSpPr>
              <a:spLocks noChangeShapeType="1"/>
            </p:cNvSpPr>
            <p:nvPr/>
          </p:nvSpPr>
          <p:spPr bwMode="auto">
            <a:xfrm>
              <a:off x="6537920" y="4449688"/>
              <a:ext cx="1588" cy="1143000"/>
            </a:xfrm>
            <a:prstGeom prst="line">
              <a:avLst/>
            </a:prstGeom>
            <a:noFill/>
            <a:ln w="2556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30" name="Line 5"/>
            <p:cNvSpPr>
              <a:spLocks noChangeShapeType="1"/>
            </p:cNvSpPr>
            <p:nvPr/>
          </p:nvSpPr>
          <p:spPr bwMode="auto">
            <a:xfrm flipV="1">
              <a:off x="6004520" y="4598913"/>
              <a:ext cx="1143000" cy="844550"/>
            </a:xfrm>
            <a:prstGeom prst="line">
              <a:avLst/>
            </a:prstGeom>
            <a:noFill/>
            <a:ln w="2556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5699720" y="5059288"/>
              <a:ext cx="1752600" cy="1588"/>
            </a:xfrm>
            <a:prstGeom prst="line">
              <a:avLst/>
            </a:prstGeom>
            <a:noFill/>
            <a:ln w="2556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6004520" y="4602088"/>
              <a:ext cx="1143000" cy="914400"/>
            </a:xfrm>
            <a:prstGeom prst="line">
              <a:avLst/>
            </a:prstGeom>
            <a:noFill/>
            <a:ln w="2556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6309320" y="4830688"/>
              <a:ext cx="228600" cy="228600"/>
            </a:xfrm>
            <a:prstGeom prst="rect">
              <a:avLst/>
            </a:prstGeom>
            <a:solidFill>
              <a:srgbClr val="FFCC66"/>
            </a:solidFill>
            <a:ln w="2556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6537920" y="4830688"/>
              <a:ext cx="228600" cy="228600"/>
            </a:xfrm>
            <a:prstGeom prst="rect">
              <a:avLst/>
            </a:prstGeom>
            <a:solidFill>
              <a:srgbClr val="FFCC66"/>
            </a:solidFill>
            <a:ln w="2556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/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6309320" y="5059288"/>
              <a:ext cx="228600" cy="228600"/>
            </a:xfrm>
            <a:prstGeom prst="rect">
              <a:avLst/>
            </a:prstGeom>
            <a:solidFill>
              <a:srgbClr val="FFCC66"/>
            </a:solidFill>
            <a:ln w="2556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6537920" y="5059288"/>
              <a:ext cx="228600" cy="228600"/>
            </a:xfrm>
            <a:prstGeom prst="rect">
              <a:avLst/>
            </a:prstGeom>
            <a:solidFill>
              <a:srgbClr val="FFCC66"/>
            </a:solidFill>
            <a:ln w="2556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/>
            </a:p>
          </p:txBody>
        </p:sp>
      </p:grpSp>
      <p:sp>
        <p:nvSpPr>
          <p:cNvPr id="37" name="AutoShape 12"/>
          <p:cNvSpPr>
            <a:spLocks noChangeArrowheads="1"/>
          </p:cNvSpPr>
          <p:nvPr/>
        </p:nvSpPr>
        <p:spPr bwMode="auto">
          <a:xfrm rot="20762015">
            <a:off x="4283968" y="5186236"/>
            <a:ext cx="1371600" cy="533400"/>
          </a:xfrm>
          <a:prstGeom prst="lightningBolt">
            <a:avLst/>
          </a:prstGeom>
          <a:solidFill>
            <a:srgbClr val="9999FF"/>
          </a:solidFill>
          <a:ln w="2556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4" name="Rectangle 3"/>
          <p:cNvSpPr/>
          <p:nvPr/>
        </p:nvSpPr>
        <p:spPr>
          <a:xfrm>
            <a:off x="3890099" y="3975447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/>
              <a:t>instanciation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43608" y="3975447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/>
              <a:t>Classe</a:t>
            </a:r>
            <a:endParaRPr lang="fr-FR" sz="1800" dirty="0"/>
          </a:p>
        </p:txBody>
      </p:sp>
      <p:sp>
        <p:nvSpPr>
          <p:cNvPr id="41" name="Rectangle 40"/>
          <p:cNvSpPr/>
          <p:nvPr/>
        </p:nvSpPr>
        <p:spPr>
          <a:xfrm>
            <a:off x="6732240" y="436510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/>
              <a:t>Objet</a:t>
            </a:r>
            <a:endParaRPr lang="fr-FR" sz="1800" dirty="0"/>
          </a:p>
        </p:txBody>
      </p:sp>
      <p:sp>
        <p:nvSpPr>
          <p:cNvPr id="42" name="Rectangle 41"/>
          <p:cNvSpPr/>
          <p:nvPr/>
        </p:nvSpPr>
        <p:spPr>
          <a:xfrm>
            <a:off x="6732240" y="508518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/>
              <a:t>Objet</a:t>
            </a:r>
            <a:endParaRPr lang="fr-FR" sz="1800" dirty="0"/>
          </a:p>
        </p:txBody>
      </p:sp>
      <p:sp>
        <p:nvSpPr>
          <p:cNvPr id="43" name="Rectangle 42"/>
          <p:cNvSpPr/>
          <p:nvPr/>
        </p:nvSpPr>
        <p:spPr>
          <a:xfrm>
            <a:off x="467544" y="4407495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rgbClr val="00FF00"/>
                </a:solidFill>
              </a:rPr>
              <a:t>Méthode</a:t>
            </a:r>
            <a:endParaRPr lang="fr-FR" sz="1800" dirty="0">
              <a:solidFill>
                <a:srgbClr val="00FF00"/>
              </a:solidFill>
            </a:endParaRPr>
          </a:p>
        </p:txBody>
      </p:sp>
      <p:cxnSp>
        <p:nvCxnSpPr>
          <p:cNvPr id="6" name="Connecteur droit avec flèche 5"/>
          <p:cNvCxnSpPr>
            <a:stCxn id="43" idx="3"/>
          </p:cNvCxnSpPr>
          <p:nvPr/>
        </p:nvCxnSpPr>
        <p:spPr bwMode="auto">
          <a:xfrm flipV="1">
            <a:off x="1472947" y="4509120"/>
            <a:ext cx="722789" cy="8304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Connecteur droit avec flèche 45"/>
          <p:cNvCxnSpPr/>
          <p:nvPr/>
        </p:nvCxnSpPr>
        <p:spPr bwMode="auto">
          <a:xfrm>
            <a:off x="1475656" y="4725144"/>
            <a:ext cx="737509" cy="14401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Rectangle 46"/>
          <p:cNvSpPr/>
          <p:nvPr/>
        </p:nvSpPr>
        <p:spPr>
          <a:xfrm>
            <a:off x="864179" y="5086925"/>
            <a:ext cx="1043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/>
              <a:t>Variables</a:t>
            </a:r>
          </a:p>
          <a:p>
            <a:r>
              <a:rPr lang="fr-FR" sz="1800" dirty="0" smtClean="0"/>
              <a:t>déclarées</a:t>
            </a:r>
            <a:endParaRPr lang="fr-FR" sz="1800" dirty="0"/>
          </a:p>
        </p:txBody>
      </p:sp>
      <p:cxnSp>
        <p:nvCxnSpPr>
          <p:cNvPr id="48" name="Connecteur droit avec flèche 47"/>
          <p:cNvCxnSpPr/>
          <p:nvPr/>
        </p:nvCxnSpPr>
        <p:spPr bwMode="auto">
          <a:xfrm flipV="1">
            <a:off x="1907704" y="4619600"/>
            <a:ext cx="795908" cy="75361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Connecteur droit avec flèche 49"/>
          <p:cNvCxnSpPr/>
          <p:nvPr/>
        </p:nvCxnSpPr>
        <p:spPr bwMode="auto">
          <a:xfrm flipV="1">
            <a:off x="1907704" y="4835624"/>
            <a:ext cx="804953" cy="68160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Rectangle 51"/>
          <p:cNvSpPr/>
          <p:nvPr/>
        </p:nvSpPr>
        <p:spPr>
          <a:xfrm>
            <a:off x="6230175" y="3645024"/>
            <a:ext cx="1197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0" dirty="0" smtClean="0">
                <a:solidFill>
                  <a:srgbClr val="FFCC66"/>
                </a:solidFill>
              </a:rPr>
              <a:t>variables</a:t>
            </a:r>
          </a:p>
          <a:p>
            <a:pPr algn="ctr"/>
            <a:r>
              <a:rPr lang="fr-FR" sz="1800" dirty="0" smtClean="0">
                <a:solidFill>
                  <a:srgbClr val="FFCC66"/>
                </a:solidFill>
              </a:rPr>
              <a:t>instanciées</a:t>
            </a:r>
            <a:endParaRPr lang="fr-FR" sz="1800" dirty="0">
              <a:solidFill>
                <a:srgbClr val="FFCC66"/>
              </a:solidFill>
            </a:endParaRPr>
          </a:p>
        </p:txBody>
      </p:sp>
      <p:cxnSp>
        <p:nvCxnSpPr>
          <p:cNvPr id="61" name="Connecteur droit avec flèche 60"/>
          <p:cNvCxnSpPr/>
          <p:nvPr/>
        </p:nvCxnSpPr>
        <p:spPr bwMode="auto">
          <a:xfrm flipH="1">
            <a:off x="6077047" y="4293096"/>
            <a:ext cx="439169" cy="43204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Connecteur droit avec flèche 64"/>
          <p:cNvCxnSpPr/>
          <p:nvPr/>
        </p:nvCxnSpPr>
        <p:spPr bwMode="auto">
          <a:xfrm flipH="1">
            <a:off x="6156176" y="4293096"/>
            <a:ext cx="536038" cy="52148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344091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60648"/>
            <a:ext cx="7772400" cy="70167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latin typeface="Times New Roman" charset="0"/>
              </a:rPr>
              <a:t>Méthodes et encapsulation</a:t>
            </a: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3140968"/>
            <a:ext cx="8568952" cy="2739008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dirty="0">
                <a:latin typeface="Times New Roman" charset="0"/>
              </a:rPr>
              <a:t>Les </a:t>
            </a:r>
            <a:r>
              <a:rPr lang="fr-FR" dirty="0">
                <a:solidFill>
                  <a:srgbClr val="00FF00"/>
                </a:solidFill>
                <a:latin typeface="Times New Roman" charset="0"/>
              </a:rPr>
              <a:t>méthodes</a:t>
            </a:r>
            <a:r>
              <a:rPr lang="fr-FR" dirty="0">
                <a:latin typeface="Times New Roman" charset="0"/>
              </a:rPr>
              <a:t> </a:t>
            </a:r>
            <a:r>
              <a:rPr lang="fr-FR" dirty="0" smtClean="0">
                <a:latin typeface="Times New Roman" charset="0"/>
              </a:rPr>
              <a:t>permettent d’accéder aux variables d’instance. </a:t>
            </a:r>
          </a:p>
          <a:p>
            <a:pPr marL="0" indent="0"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b="1" i="1" u="sng" dirty="0" smtClean="0">
                <a:solidFill>
                  <a:srgbClr val="FFFF00"/>
                </a:solidFill>
                <a:latin typeface="Times New Roman" charset="0"/>
              </a:rPr>
              <a:t>En vraie programmation objets,</a:t>
            </a:r>
          </a:p>
          <a:p>
            <a:pPr marL="0" indent="0"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b="1" i="1" u="sng" dirty="0" smtClean="0">
                <a:solidFill>
                  <a:srgbClr val="FFFF00"/>
                </a:solidFill>
                <a:latin typeface="Times New Roman" charset="0"/>
              </a:rPr>
              <a:t>On </a:t>
            </a:r>
            <a:r>
              <a:rPr lang="fr-FR" b="1" i="1" u="sng" dirty="0">
                <a:solidFill>
                  <a:srgbClr val="FFFF00"/>
                </a:solidFill>
                <a:latin typeface="Times New Roman" charset="0"/>
              </a:rPr>
              <a:t>ne peut accéder </a:t>
            </a:r>
            <a:r>
              <a:rPr lang="fr-FR" b="1" i="1" u="sng" dirty="0" smtClean="0">
                <a:solidFill>
                  <a:srgbClr val="FFFF00"/>
                </a:solidFill>
                <a:latin typeface="Times New Roman" charset="0"/>
              </a:rPr>
              <a:t>aux données </a:t>
            </a:r>
            <a:r>
              <a:rPr lang="fr-FR" b="1" i="1" u="sng" dirty="0">
                <a:solidFill>
                  <a:srgbClr val="FFFF00"/>
                </a:solidFill>
                <a:latin typeface="Times New Roman" charset="0"/>
              </a:rPr>
              <a:t>que par </a:t>
            </a:r>
            <a:r>
              <a:rPr lang="fr-FR" b="1" i="1" u="sng" dirty="0" smtClean="0">
                <a:solidFill>
                  <a:srgbClr val="FFFF00"/>
                </a:solidFill>
                <a:latin typeface="Times New Roman" charset="0"/>
              </a:rPr>
              <a:t>les </a:t>
            </a:r>
            <a:r>
              <a:rPr lang="fr-FR" b="1" i="1" u="sng" dirty="0">
                <a:solidFill>
                  <a:srgbClr val="FFFF00"/>
                </a:solidFill>
                <a:latin typeface="Times New Roman" charset="0"/>
              </a:rPr>
              <a:t>méthodes.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dirty="0">
                <a:latin typeface="Times New Roman" charset="0"/>
              </a:rPr>
              <a:t>C’est la notion </a:t>
            </a:r>
            <a:r>
              <a:rPr lang="fr-FR" dirty="0">
                <a:solidFill>
                  <a:srgbClr val="FFFF00"/>
                </a:solidFill>
                <a:latin typeface="Times New Roman" charset="0"/>
              </a:rPr>
              <a:t>d’encapsulation</a:t>
            </a:r>
            <a:r>
              <a:rPr lang="fr-FR" dirty="0">
                <a:latin typeface="Times New Roman" charset="0"/>
              </a:rPr>
              <a:t> (barrière jaune) qui a pour but de cloisonner les programmes (pour isoler les bugs plus facilement)</a:t>
            </a:r>
            <a:r>
              <a:rPr lang="fr-FR" dirty="0" smtClean="0">
                <a:latin typeface="Times New Roman" charset="0"/>
              </a:rPr>
              <a:t>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dirty="0" smtClean="0">
                <a:latin typeface="Times New Roman" charset="0"/>
              </a:rPr>
              <a:t>Les méthodes « savent » comment gérer les variables d’instance de l’objet. Elles donnent « l’intelligence » à l’objet.</a:t>
            </a:r>
            <a:endParaRPr lang="fr-FR" dirty="0">
              <a:latin typeface="Times New Roman" charset="0"/>
            </a:endParaRPr>
          </a:p>
        </p:txBody>
      </p:sp>
      <p:grpSp>
        <p:nvGrpSpPr>
          <p:cNvPr id="14" name="Grouper 13"/>
          <p:cNvGrpSpPr/>
          <p:nvPr/>
        </p:nvGrpSpPr>
        <p:grpSpPr>
          <a:xfrm>
            <a:off x="2483769" y="1196752"/>
            <a:ext cx="5040560" cy="1512885"/>
            <a:chOff x="2483768" y="1196752"/>
            <a:chExt cx="6237735" cy="1872208"/>
          </a:xfrm>
        </p:grpSpPr>
        <p:sp>
          <p:nvSpPr>
            <p:cNvPr id="49157" name="Oval 3"/>
            <p:cNvSpPr>
              <a:spLocks noChangeArrowheads="1"/>
            </p:cNvSpPr>
            <p:nvPr/>
          </p:nvSpPr>
          <p:spPr bwMode="auto">
            <a:xfrm>
              <a:off x="3683496" y="1553344"/>
              <a:ext cx="1752600" cy="1219200"/>
            </a:xfrm>
            <a:prstGeom prst="ellipse">
              <a:avLst/>
            </a:prstGeom>
            <a:solidFill>
              <a:srgbClr val="66FF33"/>
            </a:solidFill>
            <a:ln w="7632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158" name="Line 4"/>
            <p:cNvSpPr>
              <a:spLocks noChangeShapeType="1"/>
            </p:cNvSpPr>
            <p:nvPr/>
          </p:nvSpPr>
          <p:spPr bwMode="auto">
            <a:xfrm>
              <a:off x="4521696" y="1553344"/>
              <a:ext cx="1588" cy="1143000"/>
            </a:xfrm>
            <a:prstGeom prst="line">
              <a:avLst/>
            </a:prstGeom>
            <a:noFill/>
            <a:ln w="2556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159" name="Line 5"/>
            <p:cNvSpPr>
              <a:spLocks noChangeShapeType="1"/>
            </p:cNvSpPr>
            <p:nvPr/>
          </p:nvSpPr>
          <p:spPr bwMode="auto">
            <a:xfrm flipV="1">
              <a:off x="3988296" y="1702569"/>
              <a:ext cx="1143000" cy="844550"/>
            </a:xfrm>
            <a:prstGeom prst="line">
              <a:avLst/>
            </a:prstGeom>
            <a:noFill/>
            <a:ln w="2556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160" name="Line 6"/>
            <p:cNvSpPr>
              <a:spLocks noChangeShapeType="1"/>
            </p:cNvSpPr>
            <p:nvPr/>
          </p:nvSpPr>
          <p:spPr bwMode="auto">
            <a:xfrm>
              <a:off x="3683496" y="2162944"/>
              <a:ext cx="1752600" cy="1588"/>
            </a:xfrm>
            <a:prstGeom prst="line">
              <a:avLst/>
            </a:prstGeom>
            <a:noFill/>
            <a:ln w="2556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161" name="Line 7"/>
            <p:cNvSpPr>
              <a:spLocks noChangeShapeType="1"/>
            </p:cNvSpPr>
            <p:nvPr/>
          </p:nvSpPr>
          <p:spPr bwMode="auto">
            <a:xfrm>
              <a:off x="3988296" y="1705744"/>
              <a:ext cx="1143000" cy="914400"/>
            </a:xfrm>
            <a:prstGeom prst="line">
              <a:avLst/>
            </a:prstGeom>
            <a:noFill/>
            <a:ln w="2556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162" name="Rectangle 8"/>
            <p:cNvSpPr>
              <a:spLocks noChangeArrowheads="1"/>
            </p:cNvSpPr>
            <p:nvPr/>
          </p:nvSpPr>
          <p:spPr bwMode="auto">
            <a:xfrm>
              <a:off x="4293096" y="1934344"/>
              <a:ext cx="228600" cy="228600"/>
            </a:xfrm>
            <a:prstGeom prst="rect">
              <a:avLst/>
            </a:prstGeom>
            <a:solidFill>
              <a:srgbClr val="9999FF"/>
            </a:solidFill>
            <a:ln w="2556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163" name="Rectangle 9"/>
            <p:cNvSpPr>
              <a:spLocks noChangeArrowheads="1"/>
            </p:cNvSpPr>
            <p:nvPr/>
          </p:nvSpPr>
          <p:spPr bwMode="auto">
            <a:xfrm>
              <a:off x="4521696" y="1934344"/>
              <a:ext cx="228600" cy="228600"/>
            </a:xfrm>
            <a:prstGeom prst="rect">
              <a:avLst/>
            </a:prstGeom>
            <a:solidFill>
              <a:srgbClr val="9999FF"/>
            </a:solidFill>
            <a:ln w="2556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164" name="Rectangle 10"/>
            <p:cNvSpPr>
              <a:spLocks noChangeArrowheads="1"/>
            </p:cNvSpPr>
            <p:nvPr/>
          </p:nvSpPr>
          <p:spPr bwMode="auto">
            <a:xfrm>
              <a:off x="4293096" y="2162944"/>
              <a:ext cx="228600" cy="228600"/>
            </a:xfrm>
            <a:prstGeom prst="rect">
              <a:avLst/>
            </a:prstGeom>
            <a:solidFill>
              <a:srgbClr val="9999FF"/>
            </a:solidFill>
            <a:ln w="2556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165" name="Rectangle 11"/>
            <p:cNvSpPr>
              <a:spLocks noChangeArrowheads="1"/>
            </p:cNvSpPr>
            <p:nvPr/>
          </p:nvSpPr>
          <p:spPr bwMode="auto">
            <a:xfrm>
              <a:off x="4521696" y="2162944"/>
              <a:ext cx="228600" cy="228600"/>
            </a:xfrm>
            <a:prstGeom prst="rect">
              <a:avLst/>
            </a:prstGeom>
            <a:solidFill>
              <a:srgbClr val="9999FF"/>
            </a:solidFill>
            <a:ln w="2556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83768" y="1412776"/>
              <a:ext cx="9824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 smtClean="0"/>
                <a:t>Objet</a:t>
              </a:r>
              <a:endParaRPr lang="fr-FR" sz="2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75239" y="1196752"/>
              <a:ext cx="14610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 smtClean="0">
                  <a:solidFill>
                    <a:srgbClr val="00FF00"/>
                  </a:solidFill>
                </a:rPr>
                <a:t>Méthode</a:t>
              </a:r>
              <a:endParaRPr lang="fr-FR" sz="2800" dirty="0">
                <a:solidFill>
                  <a:srgbClr val="00FF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75239" y="2545740"/>
              <a:ext cx="29462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Variable d’instance</a:t>
              </a:r>
              <a:endParaRPr lang="fr-FR" sz="2800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75239" y="1858945"/>
              <a:ext cx="2751830" cy="647489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r>
                <a:rPr lang="fr-FR" sz="2800" dirty="0" smtClean="0">
                  <a:solidFill>
                    <a:srgbClr val="FFFF00"/>
                  </a:solidFill>
                </a:rPr>
                <a:t>Encapsulation</a:t>
              </a:r>
              <a:endParaRPr lang="fr-FR" sz="2800" dirty="0">
                <a:solidFill>
                  <a:srgbClr val="FFFF00"/>
                </a:solidFill>
              </a:endParaRPr>
            </a:p>
          </p:txBody>
        </p:sp>
        <p:cxnSp>
          <p:nvCxnSpPr>
            <p:cNvPr id="3" name="Connecteur droit avec flèche 2"/>
            <p:cNvCxnSpPr/>
            <p:nvPr/>
          </p:nvCxnSpPr>
          <p:spPr bwMode="auto">
            <a:xfrm flipH="1">
              <a:off x="5004048" y="1602378"/>
              <a:ext cx="699183" cy="386462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Connecteur droit avec flèche 23"/>
            <p:cNvCxnSpPr/>
            <p:nvPr/>
          </p:nvCxnSpPr>
          <p:spPr bwMode="auto">
            <a:xfrm flipH="1" flipV="1">
              <a:off x="4635996" y="2250450"/>
              <a:ext cx="1139243" cy="45847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Connecteur droit avec flèche 26"/>
            <p:cNvCxnSpPr>
              <a:stCxn id="21" idx="1"/>
              <a:endCxn id="49157" idx="6"/>
            </p:cNvCxnSpPr>
            <p:nvPr/>
          </p:nvCxnSpPr>
          <p:spPr bwMode="auto">
            <a:xfrm flipH="1" flipV="1">
              <a:off x="5436097" y="2162944"/>
              <a:ext cx="339143" cy="1974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220525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d’une classe </a:t>
            </a:r>
            <a:r>
              <a:rPr lang="fr-FR" dirty="0" err="1" smtClean="0"/>
              <a:t>CCercle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0113" y="1124744"/>
            <a:ext cx="7653337" cy="4344987"/>
          </a:xfrm>
        </p:spPr>
        <p:txBody>
          <a:bodyPr/>
          <a:lstStyle/>
          <a:p>
            <a:r>
              <a:rPr lang="fr-FR" sz="1800" dirty="0" smtClean="0"/>
              <a:t>Classe </a:t>
            </a:r>
            <a:r>
              <a:rPr lang="fr-FR" sz="1800" dirty="0" err="1" smtClean="0"/>
              <a:t>CCercle</a:t>
            </a:r>
            <a:r>
              <a:rPr lang="fr-FR" sz="1800" dirty="0" smtClean="0"/>
              <a:t> {</a:t>
            </a:r>
          </a:p>
          <a:p>
            <a:pPr lvl="1"/>
            <a:r>
              <a:rPr lang="fr-FR" sz="1800" dirty="0" smtClean="0"/>
              <a:t>// déclaration de données privées ou publiques</a:t>
            </a:r>
          </a:p>
          <a:p>
            <a:pPr lvl="1"/>
            <a:r>
              <a:rPr lang="fr-FR" sz="1800" dirty="0" smtClean="0"/>
              <a:t>Réel : </a:t>
            </a:r>
            <a:r>
              <a:rPr lang="fr-FR" sz="1800" dirty="0" err="1" smtClean="0"/>
              <a:t>rRayon</a:t>
            </a:r>
            <a:endParaRPr lang="fr-FR" sz="1800" dirty="0"/>
          </a:p>
          <a:p>
            <a:pPr lvl="1"/>
            <a:r>
              <a:rPr lang="fr-FR" sz="1800" dirty="0" err="1" smtClean="0"/>
              <a:t>CPosition</a:t>
            </a:r>
            <a:r>
              <a:rPr lang="fr-FR" sz="1800" dirty="0" smtClean="0"/>
              <a:t> </a:t>
            </a:r>
            <a:r>
              <a:rPr lang="fr-FR" sz="1800" dirty="0" err="1" smtClean="0"/>
              <a:t>cPositionCentre</a:t>
            </a:r>
            <a:r>
              <a:rPr lang="fr-FR" sz="1800" dirty="0" smtClean="0"/>
              <a:t>()</a:t>
            </a:r>
          </a:p>
          <a:p>
            <a:pPr lvl="1"/>
            <a:endParaRPr lang="fr-FR" sz="1800" dirty="0" smtClean="0"/>
          </a:p>
          <a:p>
            <a:pPr lvl="1"/>
            <a:r>
              <a:rPr lang="fr-FR" sz="1800" dirty="0">
                <a:solidFill>
                  <a:srgbClr val="FFFF00"/>
                </a:solidFill>
              </a:rPr>
              <a:t>constructeur</a:t>
            </a:r>
            <a:r>
              <a:rPr lang="fr-FR" sz="1800" dirty="0"/>
              <a:t> </a:t>
            </a:r>
            <a:r>
              <a:rPr lang="fr-FR" sz="1800" dirty="0" err="1"/>
              <a:t>CCercle</a:t>
            </a:r>
            <a:r>
              <a:rPr lang="fr-FR" sz="1800" dirty="0"/>
              <a:t> (</a:t>
            </a:r>
            <a:r>
              <a:rPr lang="fr-FR" sz="1800" dirty="0" err="1"/>
              <a:t>CPosition</a:t>
            </a:r>
            <a:r>
              <a:rPr lang="fr-FR" sz="1800" dirty="0"/>
              <a:t> </a:t>
            </a:r>
            <a:r>
              <a:rPr lang="fr-FR" sz="1800" dirty="0" err="1"/>
              <a:t>cPos</a:t>
            </a:r>
            <a:r>
              <a:rPr lang="fr-FR" sz="1800" dirty="0"/>
              <a:t>, réel r) {</a:t>
            </a:r>
          </a:p>
          <a:p>
            <a:pPr marL="1181100" lvl="3" indent="0">
              <a:buNone/>
            </a:pPr>
            <a:r>
              <a:rPr lang="fr-FR" sz="1200" dirty="0"/>
              <a:t>	</a:t>
            </a:r>
            <a:r>
              <a:rPr lang="fr-FR" dirty="0" err="1"/>
              <a:t>cPositionCentre</a:t>
            </a:r>
            <a:r>
              <a:rPr lang="fr-FR" dirty="0"/>
              <a:t> = new </a:t>
            </a:r>
            <a:r>
              <a:rPr lang="fr-FR" dirty="0" err="1"/>
              <a:t>CPosition</a:t>
            </a:r>
            <a:r>
              <a:rPr lang="fr-FR" dirty="0"/>
              <a:t> (</a:t>
            </a:r>
            <a:r>
              <a:rPr lang="fr-FR" dirty="0" err="1"/>
              <a:t>cPos</a:t>
            </a:r>
            <a:r>
              <a:rPr lang="fr-FR" dirty="0"/>
              <a:t>)</a:t>
            </a:r>
          </a:p>
          <a:p>
            <a:pPr marL="1181100" lvl="3" indent="0">
              <a:buNone/>
            </a:pPr>
            <a:r>
              <a:rPr lang="fr-FR" dirty="0"/>
              <a:t>	</a:t>
            </a:r>
            <a:r>
              <a:rPr lang="fr-FR" dirty="0" err="1"/>
              <a:t>rRayon</a:t>
            </a:r>
            <a:r>
              <a:rPr lang="fr-FR" dirty="0"/>
              <a:t> = r</a:t>
            </a:r>
          </a:p>
          <a:p>
            <a:pPr marL="1181100" lvl="3" indent="0">
              <a:buNone/>
            </a:pPr>
            <a:r>
              <a:rPr lang="fr-FR" dirty="0" smtClean="0"/>
              <a:t>}</a:t>
            </a:r>
          </a:p>
          <a:p>
            <a:pPr lvl="1"/>
            <a:r>
              <a:rPr lang="fr-FR" sz="1800" dirty="0" err="1" smtClean="0"/>
              <a:t>setRayon</a:t>
            </a:r>
            <a:r>
              <a:rPr lang="fr-FR" sz="1800" dirty="0" smtClean="0"/>
              <a:t>(réel r) </a:t>
            </a:r>
            <a:r>
              <a:rPr lang="fr-FR" sz="1800" dirty="0"/>
              <a:t>: </a:t>
            </a:r>
            <a:r>
              <a:rPr lang="fr-FR" sz="1800" dirty="0" err="1" smtClean="0"/>
              <a:t>rRayon</a:t>
            </a:r>
            <a:r>
              <a:rPr lang="fr-FR" sz="1800" dirty="0" smtClean="0"/>
              <a:t>=r   // Pour accéder aux variables d’instance</a:t>
            </a:r>
          </a:p>
          <a:p>
            <a:pPr lvl="1"/>
            <a:r>
              <a:rPr lang="fr-FR" sz="1800" dirty="0" err="1" smtClean="0"/>
              <a:t>getRayon</a:t>
            </a:r>
            <a:r>
              <a:rPr lang="fr-FR" sz="1800" dirty="0" smtClean="0"/>
              <a:t>() : return </a:t>
            </a:r>
            <a:r>
              <a:rPr lang="fr-FR" sz="1800" dirty="0" err="1" smtClean="0"/>
              <a:t>rRayon</a:t>
            </a:r>
            <a:r>
              <a:rPr lang="fr-FR" sz="1800" dirty="0" smtClean="0"/>
              <a:t>	// qui sont donc « encapsulées »</a:t>
            </a:r>
            <a:endParaRPr lang="fr-FR" sz="1800" dirty="0"/>
          </a:p>
          <a:p>
            <a:pPr lvl="1"/>
            <a:r>
              <a:rPr lang="fr-FR" sz="1800" dirty="0" smtClean="0"/>
              <a:t>surface</a:t>
            </a:r>
            <a:r>
              <a:rPr lang="fr-FR" sz="1800" dirty="0"/>
              <a:t>() : return PI*r*</a:t>
            </a:r>
            <a:r>
              <a:rPr lang="fr-FR" sz="1800" dirty="0" smtClean="0"/>
              <a:t>r		// Méthodes communes à toutes les figures !</a:t>
            </a:r>
            <a:endParaRPr lang="fr-FR" sz="1800" dirty="0"/>
          </a:p>
          <a:p>
            <a:pPr lvl="1"/>
            <a:r>
              <a:rPr lang="fr-FR" sz="1800" dirty="0" smtClean="0"/>
              <a:t>périmètre() : return 2*PI*r</a:t>
            </a:r>
          </a:p>
          <a:p>
            <a:pPr marL="457200" lvl="1" indent="0">
              <a:buNone/>
            </a:pPr>
            <a:r>
              <a:rPr lang="fr-FR" sz="1600" dirty="0" smtClean="0"/>
              <a:t>}	</a:t>
            </a:r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73825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d’une classe </a:t>
            </a:r>
            <a:r>
              <a:rPr lang="fr-FR" dirty="0" err="1" smtClean="0"/>
              <a:t>CRectangle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0113" y="1124744"/>
            <a:ext cx="7653337" cy="4344987"/>
          </a:xfrm>
        </p:spPr>
        <p:txBody>
          <a:bodyPr/>
          <a:lstStyle/>
          <a:p>
            <a:r>
              <a:rPr lang="fr-FR" sz="1800" dirty="0" smtClean="0"/>
              <a:t>Classe </a:t>
            </a:r>
            <a:r>
              <a:rPr lang="fr-FR" sz="1800" dirty="0" err="1" smtClean="0"/>
              <a:t>CRectangle</a:t>
            </a:r>
            <a:r>
              <a:rPr lang="fr-FR" sz="1800" dirty="0" smtClean="0"/>
              <a:t> {</a:t>
            </a:r>
          </a:p>
          <a:p>
            <a:pPr lvl="1"/>
            <a:r>
              <a:rPr lang="fr-FR" sz="1800" dirty="0" smtClean="0"/>
              <a:t>// déclaration de données privées ou publiques</a:t>
            </a:r>
          </a:p>
          <a:p>
            <a:pPr lvl="1"/>
            <a:r>
              <a:rPr lang="fr-FR" sz="1800" dirty="0" smtClean="0"/>
              <a:t>Réel : </a:t>
            </a:r>
            <a:r>
              <a:rPr lang="fr-FR" sz="1800" dirty="0" err="1" smtClean="0"/>
              <a:t>rLargeur</a:t>
            </a:r>
            <a:r>
              <a:rPr lang="fr-FR" sz="1800" dirty="0" smtClean="0"/>
              <a:t>, </a:t>
            </a:r>
            <a:r>
              <a:rPr lang="fr-FR" sz="1800" dirty="0" err="1" smtClean="0"/>
              <a:t>rLongueur</a:t>
            </a:r>
            <a:endParaRPr lang="fr-FR" sz="1800" dirty="0"/>
          </a:p>
          <a:p>
            <a:pPr lvl="1"/>
            <a:r>
              <a:rPr lang="fr-FR" sz="1800" dirty="0" err="1" smtClean="0"/>
              <a:t>CPosition</a:t>
            </a:r>
            <a:r>
              <a:rPr lang="fr-FR" sz="1800" dirty="0" smtClean="0"/>
              <a:t> </a:t>
            </a:r>
            <a:r>
              <a:rPr lang="fr-FR" sz="1800" dirty="0" err="1" smtClean="0"/>
              <a:t>cPositionCentre</a:t>
            </a:r>
            <a:r>
              <a:rPr lang="fr-FR" sz="1800" dirty="0" smtClean="0"/>
              <a:t>()</a:t>
            </a:r>
          </a:p>
          <a:p>
            <a:pPr lvl="1"/>
            <a:endParaRPr lang="fr-FR" sz="1800" dirty="0" smtClean="0"/>
          </a:p>
          <a:p>
            <a:pPr lvl="1"/>
            <a:r>
              <a:rPr lang="fr-FR" sz="1800" dirty="0">
                <a:solidFill>
                  <a:srgbClr val="FFFF00"/>
                </a:solidFill>
              </a:rPr>
              <a:t>constructeur</a:t>
            </a:r>
            <a:r>
              <a:rPr lang="fr-FR" sz="1800" dirty="0"/>
              <a:t> </a:t>
            </a:r>
            <a:r>
              <a:rPr lang="fr-FR" sz="1800" dirty="0" err="1" smtClean="0"/>
              <a:t>CRectangle</a:t>
            </a:r>
            <a:r>
              <a:rPr lang="fr-FR" sz="1800" dirty="0" smtClean="0"/>
              <a:t> </a:t>
            </a:r>
            <a:r>
              <a:rPr lang="fr-FR" sz="1800" dirty="0"/>
              <a:t>(</a:t>
            </a:r>
            <a:r>
              <a:rPr lang="fr-FR" sz="1800" dirty="0" err="1"/>
              <a:t>CPosition</a:t>
            </a:r>
            <a:r>
              <a:rPr lang="fr-FR" sz="1800" dirty="0"/>
              <a:t> </a:t>
            </a:r>
            <a:r>
              <a:rPr lang="fr-FR" sz="1800" dirty="0" err="1"/>
              <a:t>cPos</a:t>
            </a:r>
            <a:r>
              <a:rPr lang="fr-FR" sz="1800" dirty="0"/>
              <a:t>, réel </a:t>
            </a:r>
            <a:r>
              <a:rPr lang="fr-FR" sz="1800" dirty="0" smtClean="0"/>
              <a:t>l, réel L) </a:t>
            </a:r>
            <a:r>
              <a:rPr lang="fr-FR" sz="1800" dirty="0"/>
              <a:t>{</a:t>
            </a:r>
          </a:p>
          <a:p>
            <a:pPr marL="1181100" lvl="3" indent="0">
              <a:buNone/>
            </a:pPr>
            <a:r>
              <a:rPr lang="fr-FR" sz="1200" dirty="0"/>
              <a:t>	</a:t>
            </a:r>
            <a:r>
              <a:rPr lang="fr-FR" dirty="0" err="1"/>
              <a:t>cPositionCentre</a:t>
            </a:r>
            <a:r>
              <a:rPr lang="fr-FR" dirty="0"/>
              <a:t> = new </a:t>
            </a:r>
            <a:r>
              <a:rPr lang="fr-FR" dirty="0" err="1"/>
              <a:t>CPosition</a:t>
            </a:r>
            <a:r>
              <a:rPr lang="fr-FR" dirty="0"/>
              <a:t> (</a:t>
            </a:r>
            <a:r>
              <a:rPr lang="fr-FR" dirty="0" err="1"/>
              <a:t>cPos</a:t>
            </a:r>
            <a:r>
              <a:rPr lang="fr-FR" dirty="0"/>
              <a:t>)</a:t>
            </a:r>
          </a:p>
          <a:p>
            <a:pPr marL="1181100" lvl="3" indent="0">
              <a:buNone/>
            </a:pPr>
            <a:r>
              <a:rPr lang="fr-FR" dirty="0"/>
              <a:t>	</a:t>
            </a:r>
            <a:r>
              <a:rPr lang="fr-FR" dirty="0" err="1" smtClean="0"/>
              <a:t>rLargeur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smtClean="0"/>
              <a:t>l</a:t>
            </a:r>
          </a:p>
          <a:p>
            <a:pPr marL="1181100" lvl="3" indent="0">
              <a:buNone/>
            </a:pPr>
            <a:r>
              <a:rPr lang="fr-FR" dirty="0"/>
              <a:t>	</a:t>
            </a:r>
            <a:r>
              <a:rPr lang="fr-FR" dirty="0" err="1" smtClean="0"/>
              <a:t>rLongueur</a:t>
            </a:r>
            <a:r>
              <a:rPr lang="fr-FR" dirty="0" smtClean="0"/>
              <a:t>=L</a:t>
            </a:r>
            <a:endParaRPr lang="fr-FR" dirty="0"/>
          </a:p>
          <a:p>
            <a:pPr marL="1181100" lvl="3" indent="0">
              <a:buNone/>
            </a:pPr>
            <a:r>
              <a:rPr lang="fr-FR" dirty="0" smtClean="0"/>
              <a:t>}</a:t>
            </a:r>
          </a:p>
          <a:p>
            <a:pPr lvl="1"/>
            <a:r>
              <a:rPr lang="fr-FR" sz="1800" dirty="0" err="1" smtClean="0"/>
              <a:t>setLargeur</a:t>
            </a:r>
            <a:r>
              <a:rPr lang="fr-FR" sz="1800" dirty="0" smtClean="0"/>
              <a:t>(réel r) </a:t>
            </a:r>
            <a:r>
              <a:rPr lang="fr-FR" sz="1800" dirty="0"/>
              <a:t>: </a:t>
            </a:r>
            <a:r>
              <a:rPr lang="fr-FR" sz="1800" dirty="0" err="1" smtClean="0"/>
              <a:t>rLargeur</a:t>
            </a:r>
            <a:r>
              <a:rPr lang="fr-FR" sz="1800" dirty="0" smtClean="0"/>
              <a:t>=r</a:t>
            </a:r>
          </a:p>
          <a:p>
            <a:pPr lvl="1"/>
            <a:r>
              <a:rPr lang="fr-FR" sz="1800" dirty="0" err="1" smtClean="0"/>
              <a:t>getLargeur</a:t>
            </a:r>
            <a:r>
              <a:rPr lang="fr-FR" sz="1800" dirty="0" smtClean="0"/>
              <a:t>() : return </a:t>
            </a:r>
            <a:r>
              <a:rPr lang="fr-FR" sz="1800" dirty="0" err="1" smtClean="0"/>
              <a:t>rLargeur</a:t>
            </a:r>
            <a:endParaRPr lang="fr-FR" sz="1800" dirty="0"/>
          </a:p>
          <a:p>
            <a:pPr lvl="1"/>
            <a:r>
              <a:rPr lang="fr-FR" sz="1800" dirty="0"/>
              <a:t>surface() : return </a:t>
            </a:r>
            <a:r>
              <a:rPr lang="fr-FR" sz="1800" dirty="0" err="1"/>
              <a:t>rLargeur</a:t>
            </a:r>
            <a:r>
              <a:rPr lang="fr-FR" sz="1800" dirty="0"/>
              <a:t>*</a:t>
            </a:r>
            <a:r>
              <a:rPr lang="fr-FR" sz="1800" dirty="0" err="1"/>
              <a:t>rLongueur</a:t>
            </a:r>
            <a:endParaRPr lang="fr-FR" sz="1800" dirty="0"/>
          </a:p>
          <a:p>
            <a:pPr lvl="1"/>
            <a:r>
              <a:rPr lang="fr-FR" sz="1800" dirty="0" smtClean="0"/>
              <a:t>Périmètre() : return 2*(</a:t>
            </a:r>
            <a:r>
              <a:rPr lang="fr-FR" sz="1800" dirty="0" err="1" smtClean="0"/>
              <a:t>rLargeur+rLongueur</a:t>
            </a:r>
            <a:r>
              <a:rPr lang="fr-FR" sz="1800" dirty="0" smtClean="0"/>
              <a:t>)</a:t>
            </a:r>
          </a:p>
          <a:p>
            <a:pPr marL="457200" lvl="1" indent="0">
              <a:buNone/>
            </a:pPr>
            <a:r>
              <a:rPr lang="fr-FR" sz="1600" dirty="0" smtClean="0"/>
              <a:t>}	</a:t>
            </a:r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78850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Classe </a:t>
            </a:r>
            <a:r>
              <a:rPr lang="fr-FR" dirty="0" err="1" smtClean="0"/>
              <a:t>CBonhomme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Classe </a:t>
            </a:r>
            <a:r>
              <a:rPr lang="fr-FR" sz="2000" dirty="0" err="1" smtClean="0"/>
              <a:t>CBonhomme</a:t>
            </a:r>
            <a:r>
              <a:rPr lang="fr-FR" sz="2000" dirty="0" smtClean="0"/>
              <a:t> {</a:t>
            </a:r>
          </a:p>
          <a:p>
            <a:pPr marL="457200" lvl="1" indent="0">
              <a:buNone/>
            </a:pPr>
            <a:r>
              <a:rPr lang="fr-FR" sz="2000" dirty="0" smtClean="0"/>
              <a:t>	</a:t>
            </a:r>
            <a:r>
              <a:rPr lang="fr-FR" sz="2000" dirty="0" err="1" smtClean="0"/>
              <a:t>CCercle</a:t>
            </a:r>
            <a:r>
              <a:rPr lang="fr-FR" sz="2000" dirty="0" smtClean="0"/>
              <a:t> </a:t>
            </a:r>
            <a:r>
              <a:rPr lang="fr-FR" sz="2000" dirty="0" err="1" smtClean="0"/>
              <a:t>cTête</a:t>
            </a:r>
            <a:endParaRPr lang="fr-FR" sz="2000" dirty="0" smtClean="0"/>
          </a:p>
          <a:p>
            <a:pPr marL="457200" lvl="1" indent="0">
              <a:buNone/>
            </a:pPr>
            <a:r>
              <a:rPr lang="fr-FR" sz="2000" dirty="0" smtClean="0"/>
              <a:t>	</a:t>
            </a:r>
            <a:r>
              <a:rPr lang="fr-FR" sz="2000" dirty="0" err="1" smtClean="0"/>
              <a:t>CTriangle</a:t>
            </a:r>
            <a:r>
              <a:rPr lang="fr-FR" sz="2000" dirty="0" smtClean="0"/>
              <a:t> </a:t>
            </a:r>
            <a:r>
              <a:rPr lang="fr-FR" sz="2000" dirty="0" err="1" smtClean="0"/>
              <a:t>cChapeau</a:t>
            </a:r>
            <a:endParaRPr lang="fr-FR" sz="2000" dirty="0" smtClean="0"/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err="1" smtClean="0"/>
              <a:t>CRectangle</a:t>
            </a:r>
            <a:r>
              <a:rPr lang="fr-FR" sz="2000" dirty="0" smtClean="0"/>
              <a:t> </a:t>
            </a:r>
            <a:r>
              <a:rPr lang="fr-FR" sz="2000" dirty="0" err="1" smtClean="0"/>
              <a:t>cBras</a:t>
            </a:r>
            <a:r>
              <a:rPr lang="fr-FR" sz="2000" dirty="0" smtClean="0"/>
              <a:t>[2] </a:t>
            </a:r>
            <a:r>
              <a:rPr lang="fr-FR" sz="2000" dirty="0" err="1" smtClean="0"/>
              <a:t>cJambe</a:t>
            </a:r>
            <a:r>
              <a:rPr lang="fr-FR" sz="2000" dirty="0" smtClean="0"/>
              <a:t>[2] </a:t>
            </a:r>
            <a:r>
              <a:rPr lang="fr-FR" sz="2000" dirty="0" err="1" smtClean="0"/>
              <a:t>cMain</a:t>
            </a:r>
            <a:r>
              <a:rPr lang="fr-FR" sz="2000" dirty="0" smtClean="0"/>
              <a:t>[2] </a:t>
            </a:r>
            <a:r>
              <a:rPr lang="fr-FR" sz="2000" dirty="0" err="1" smtClean="0"/>
              <a:t>cPied</a:t>
            </a:r>
            <a:r>
              <a:rPr lang="fr-FR" sz="2000" dirty="0" smtClean="0"/>
              <a:t>[2] </a:t>
            </a:r>
            <a:r>
              <a:rPr lang="fr-FR" sz="2000" dirty="0" err="1" smtClean="0"/>
              <a:t>cTronc</a:t>
            </a:r>
            <a:endParaRPr lang="fr-FR" sz="2000" dirty="0" smtClean="0"/>
          </a:p>
          <a:p>
            <a:pPr marL="457200" lvl="1" indent="0">
              <a:buNone/>
            </a:pPr>
            <a:r>
              <a:rPr lang="fr-FR" sz="2000" dirty="0"/>
              <a:t>	</a:t>
            </a:r>
            <a:endParaRPr lang="fr-FR" sz="2000" dirty="0" smtClean="0"/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surface(){</a:t>
            </a:r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	return </a:t>
            </a:r>
            <a:r>
              <a:rPr lang="fr-FR" sz="2000" dirty="0" err="1" smtClean="0"/>
              <a:t>cTête.surface</a:t>
            </a:r>
            <a:r>
              <a:rPr lang="fr-FR" sz="2000" dirty="0" smtClean="0"/>
              <a:t>()+</a:t>
            </a:r>
            <a:r>
              <a:rPr lang="fr-FR" sz="2000" dirty="0" err="1" smtClean="0"/>
              <a:t>cChapeau.surface</a:t>
            </a:r>
            <a:r>
              <a:rPr lang="fr-FR" sz="2000" dirty="0" smtClean="0"/>
              <a:t>()+</a:t>
            </a:r>
            <a:r>
              <a:rPr lang="fr-FR" sz="2000" dirty="0" err="1" smtClean="0"/>
              <a:t>cBras</a:t>
            </a:r>
            <a:r>
              <a:rPr lang="fr-FR" sz="2000" dirty="0" smtClean="0"/>
              <a:t>[1].surface()+</a:t>
            </a:r>
            <a:r>
              <a:rPr lang="fr-FR" sz="2000" dirty="0" err="1" smtClean="0"/>
              <a:t>cBras</a:t>
            </a:r>
            <a:r>
              <a:rPr lang="fr-FR" sz="2000" dirty="0" smtClean="0"/>
              <a:t>[2].</a:t>
            </a:r>
            <a:r>
              <a:rPr lang="fr-FR" sz="2000" dirty="0" err="1" smtClean="0"/>
              <a:t>surface+cJambe</a:t>
            </a:r>
            <a:r>
              <a:rPr lang="fr-FR" sz="2000" dirty="0" smtClean="0"/>
              <a:t>[1].</a:t>
            </a:r>
            <a:r>
              <a:rPr lang="fr-FR" sz="2000" dirty="0" err="1" smtClean="0"/>
              <a:t>surface+cMain</a:t>
            </a:r>
            <a:r>
              <a:rPr lang="fr-FR" sz="2000" dirty="0" smtClean="0"/>
              <a:t>[1].surface+…</a:t>
            </a:r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}</a:t>
            </a:r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Périmètre(){</a:t>
            </a:r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	…</a:t>
            </a:r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}</a:t>
            </a:r>
          </a:p>
          <a:p>
            <a:pPr marL="457200" lvl="1" indent="0">
              <a:buNone/>
            </a:pPr>
            <a:r>
              <a:rPr lang="fr-FR" sz="2000" dirty="0" smtClean="0"/>
              <a:t>}</a:t>
            </a:r>
            <a:endParaRPr lang="fr-FR" sz="2000" dirty="0"/>
          </a:p>
        </p:txBody>
      </p:sp>
      <p:grpSp>
        <p:nvGrpSpPr>
          <p:cNvPr id="9" name="Grouper 8"/>
          <p:cNvGrpSpPr/>
          <p:nvPr/>
        </p:nvGrpSpPr>
        <p:grpSpPr>
          <a:xfrm>
            <a:off x="7448101" y="980728"/>
            <a:ext cx="1660403" cy="1800200"/>
            <a:chOff x="5843616" y="2852936"/>
            <a:chExt cx="2988726" cy="3240360"/>
          </a:xfrm>
        </p:grpSpPr>
        <p:sp>
          <p:nvSpPr>
            <p:cNvPr id="4" name="Triangle isocèle 3"/>
            <p:cNvSpPr/>
            <p:nvPr/>
          </p:nvSpPr>
          <p:spPr bwMode="auto">
            <a:xfrm>
              <a:off x="7092280" y="2852936"/>
              <a:ext cx="504056" cy="432048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" name="Ellipse 4"/>
            <p:cNvSpPr/>
            <p:nvPr/>
          </p:nvSpPr>
          <p:spPr bwMode="auto">
            <a:xfrm>
              <a:off x="7092280" y="3284984"/>
              <a:ext cx="504056" cy="504056"/>
            </a:xfrm>
            <a:prstGeom prst="ellipse">
              <a:avLst/>
            </a:prstGeom>
            <a:solidFill>
              <a:srgbClr val="FFD2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876256" y="3789040"/>
              <a:ext cx="936104" cy="1080120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928282" y="3789040"/>
              <a:ext cx="936104" cy="216024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825018" y="3789040"/>
              <a:ext cx="936104" cy="216024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843616" y="3789040"/>
              <a:ext cx="72008" cy="216024"/>
            </a:xfrm>
            <a:prstGeom prst="rect">
              <a:avLst/>
            </a:prstGeom>
            <a:solidFill>
              <a:srgbClr val="FFD2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760334" y="3789040"/>
              <a:ext cx="72008" cy="216024"/>
            </a:xfrm>
            <a:prstGeom prst="rect">
              <a:avLst/>
            </a:prstGeom>
            <a:solidFill>
              <a:srgbClr val="FFD2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20272" y="4881030"/>
              <a:ext cx="216024" cy="10801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452320" y="4881030"/>
              <a:ext cx="216024" cy="10801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020272" y="5949280"/>
              <a:ext cx="216024" cy="14401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452320" y="5949280"/>
              <a:ext cx="216024" cy="14401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77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Classe </a:t>
            </a:r>
            <a:r>
              <a:rPr lang="fr-FR" dirty="0" err="1" smtClean="0"/>
              <a:t>CCamion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Classe </a:t>
            </a:r>
            <a:r>
              <a:rPr lang="fr-FR" sz="2000" dirty="0" err="1" smtClean="0"/>
              <a:t>CCamion</a:t>
            </a:r>
            <a:r>
              <a:rPr lang="fr-FR" sz="2000" dirty="0" smtClean="0"/>
              <a:t> {</a:t>
            </a:r>
          </a:p>
          <a:p>
            <a:pPr marL="457200" lvl="1" indent="0">
              <a:buNone/>
            </a:pPr>
            <a:r>
              <a:rPr lang="fr-FR" sz="2000" dirty="0" smtClean="0"/>
              <a:t>	</a:t>
            </a:r>
            <a:r>
              <a:rPr lang="fr-FR" sz="2000" dirty="0" err="1" smtClean="0"/>
              <a:t>CTriangle</a:t>
            </a:r>
            <a:r>
              <a:rPr lang="fr-FR" sz="2000" dirty="0" smtClean="0"/>
              <a:t> </a:t>
            </a:r>
            <a:r>
              <a:rPr lang="fr-FR" sz="2000" dirty="0" err="1" smtClean="0"/>
              <a:t>cCabine</a:t>
            </a:r>
            <a:endParaRPr lang="fr-FR" sz="2000" dirty="0" smtClean="0"/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err="1" smtClean="0"/>
              <a:t>CRectangle</a:t>
            </a:r>
            <a:r>
              <a:rPr lang="fr-FR" sz="2000" dirty="0" smtClean="0"/>
              <a:t> </a:t>
            </a:r>
            <a:r>
              <a:rPr lang="fr-FR" sz="2000" dirty="0" err="1" smtClean="0"/>
              <a:t>cMoteur</a:t>
            </a:r>
            <a:r>
              <a:rPr lang="fr-FR" sz="2000" dirty="0" smtClean="0"/>
              <a:t> </a:t>
            </a:r>
            <a:r>
              <a:rPr lang="fr-FR" sz="2000" dirty="0" err="1" smtClean="0"/>
              <a:t>cCaisse</a:t>
            </a:r>
            <a:endParaRPr lang="fr-FR" sz="2000" dirty="0" smtClean="0"/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err="1" smtClean="0"/>
              <a:t>CCercle</a:t>
            </a:r>
            <a:r>
              <a:rPr lang="fr-FR" sz="2000" dirty="0" smtClean="0"/>
              <a:t> </a:t>
            </a:r>
            <a:r>
              <a:rPr lang="fr-FR" sz="2000" dirty="0" err="1" smtClean="0"/>
              <a:t>cRoue</a:t>
            </a:r>
            <a:r>
              <a:rPr lang="fr-FR" sz="2000" dirty="0" smtClean="0"/>
              <a:t>[3]</a:t>
            </a:r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…</a:t>
            </a:r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surface(){</a:t>
            </a:r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	return </a:t>
            </a:r>
            <a:r>
              <a:rPr lang="fr-FR" sz="2000" dirty="0" err="1" smtClean="0"/>
              <a:t>cCabine.surface</a:t>
            </a:r>
            <a:r>
              <a:rPr lang="fr-FR" sz="2000" dirty="0" smtClean="0"/>
              <a:t>()+</a:t>
            </a:r>
            <a:r>
              <a:rPr lang="fr-FR" sz="2000" dirty="0" err="1" smtClean="0"/>
              <a:t>cMoteur.surface</a:t>
            </a:r>
            <a:r>
              <a:rPr lang="fr-FR" sz="2000" dirty="0" smtClean="0"/>
              <a:t>()+</a:t>
            </a:r>
            <a:r>
              <a:rPr lang="fr-FR" sz="2000" dirty="0" err="1" smtClean="0"/>
              <a:t>cCaisse.surface</a:t>
            </a:r>
            <a:r>
              <a:rPr lang="fr-FR" sz="2000" dirty="0" smtClean="0"/>
              <a:t>()+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fr-FR" sz="2000" dirty="0" smtClean="0"/>
              <a:t>			</a:t>
            </a:r>
            <a:r>
              <a:rPr lang="fr-FR" sz="2000" dirty="0" err="1" smtClean="0"/>
              <a:t>cRoue</a:t>
            </a:r>
            <a:r>
              <a:rPr lang="fr-FR" sz="2000" dirty="0" smtClean="0"/>
              <a:t>[1].surface()*3</a:t>
            </a:r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}</a:t>
            </a:r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périmètre(){</a:t>
            </a:r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	…</a:t>
            </a:r>
          </a:p>
          <a:p>
            <a:pPr marL="457200" lvl="1" indent="0">
              <a:buNone/>
            </a:pPr>
            <a:r>
              <a:rPr lang="fr-FR" sz="2000" dirty="0" smtClean="0"/>
              <a:t>	}</a:t>
            </a:r>
          </a:p>
          <a:p>
            <a:pPr marL="457200" lvl="1" indent="0">
              <a:buNone/>
            </a:pPr>
            <a:r>
              <a:rPr lang="fr-FR" sz="2000" dirty="0" smtClean="0"/>
              <a:t>}</a:t>
            </a:r>
            <a:endParaRPr lang="fr-FR" sz="2000" dirty="0"/>
          </a:p>
        </p:txBody>
      </p:sp>
      <p:grpSp>
        <p:nvGrpSpPr>
          <p:cNvPr id="16" name="Grouper 15"/>
          <p:cNvGrpSpPr/>
          <p:nvPr/>
        </p:nvGrpSpPr>
        <p:grpSpPr>
          <a:xfrm>
            <a:off x="6732240" y="1412776"/>
            <a:ext cx="1368152" cy="648072"/>
            <a:chOff x="1331640" y="1484784"/>
            <a:chExt cx="1368152" cy="648072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331640" y="1484784"/>
              <a:ext cx="1008112" cy="504056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Triangle rectangle 17"/>
            <p:cNvSpPr/>
            <p:nvPr/>
          </p:nvSpPr>
          <p:spPr bwMode="auto">
            <a:xfrm>
              <a:off x="2339752" y="1484784"/>
              <a:ext cx="360040" cy="288032"/>
            </a:xfrm>
            <a:prstGeom prst="rt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339752" y="1772816"/>
              <a:ext cx="360040" cy="216024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1403648" y="1988840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1556048" y="1988840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2483768" y="1988840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176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124200" y="6172200"/>
            <a:ext cx="2890838" cy="452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fr-FR" sz="1400">
                <a:solidFill>
                  <a:srgbClr val="FFFFFF"/>
                </a:solidFill>
              </a:rPr>
              <a:t>Pierre COLLET - Cours d'Algorithmique</a:t>
            </a:r>
          </a:p>
        </p:txBody>
      </p:sp>
      <p:sp>
        <p:nvSpPr>
          <p:cNvPr id="4096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858000" y="6172200"/>
            <a:ext cx="1900238" cy="452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003CC3-927E-B245-A2E1-426F44E10045}" type="slidenum">
              <a:rPr lang="fr-FR" sz="1400">
                <a:solidFill>
                  <a:srgbClr val="FFFFFF"/>
                </a:solidFill>
              </a:rPr>
              <a:pPr/>
              <a:t>2</a:t>
            </a:fld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409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4624"/>
            <a:ext cx="7772400" cy="11049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latin typeface="Times New Roman" charset="0"/>
              </a:rPr>
              <a:t>Hiérarchie des langages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258416"/>
            <a:ext cx="7727950" cy="4114800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800" dirty="0">
                <a:latin typeface="Times New Roman" charset="0"/>
              </a:rPr>
              <a:t>1ère génération : Langage machine.</a:t>
            </a:r>
          </a:p>
          <a:p>
            <a:pPr lvl="1">
              <a:buFont typeface="Times New Roman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800" dirty="0">
                <a:latin typeface="Times New Roman" charset="0"/>
                <a:ea typeface="DejaVu Sans" charset="0"/>
                <a:cs typeface="DejaVu Sans" charset="0"/>
              </a:rPr>
              <a:t>			Binaire </a:t>
            </a:r>
            <a:r>
              <a:rPr lang="fr-FR" sz="2800" dirty="0">
                <a:latin typeface="Symbol" charset="0"/>
                <a:ea typeface="DejaVu Sans" charset="0"/>
                <a:cs typeface="DejaVu Sans" charset="0"/>
              </a:rPr>
              <a:t></a:t>
            </a:r>
            <a:r>
              <a:rPr lang="fr-FR" sz="2800" dirty="0">
                <a:latin typeface="Times New Roman" charset="0"/>
                <a:ea typeface="DejaVu Sans" charset="0"/>
                <a:cs typeface="DejaVu Sans" charset="0"/>
              </a:rPr>
              <a:t> Hexadécimal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800" dirty="0">
                <a:latin typeface="Times New Roman" charset="0"/>
              </a:rPr>
              <a:t>2ème génération : </a:t>
            </a:r>
            <a:r>
              <a:rPr lang="fr-FR" sz="2800" dirty="0" err="1">
                <a:latin typeface="Times New Roman" charset="0"/>
              </a:rPr>
              <a:t>Pré-processeur</a:t>
            </a:r>
            <a:r>
              <a:rPr lang="fr-FR" sz="2800" dirty="0">
                <a:latin typeface="Times New Roman" charset="0"/>
              </a:rPr>
              <a:t> =&gt; Assembleur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800" dirty="0">
                <a:latin typeface="Times New Roman" charset="0"/>
              </a:rPr>
              <a:t>3è génération : Langage évolué (interpréteur / compilateur, </a:t>
            </a:r>
            <a:r>
              <a:rPr lang="fr-FR" sz="2800" dirty="0" err="1">
                <a:latin typeface="Times New Roman" charset="0"/>
              </a:rPr>
              <a:t>pré-compilateur+compilateur</a:t>
            </a:r>
            <a:r>
              <a:rPr lang="fr-FR" sz="2800" dirty="0">
                <a:latin typeface="Times New Roman" charset="0"/>
              </a:rPr>
              <a:t>).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800" dirty="0">
                <a:latin typeface="Times New Roman" charset="0"/>
              </a:rPr>
              <a:t>4è génération : Langages d’applicatifs (SGBD, tableurs, …</a:t>
            </a:r>
            <a:r>
              <a:rPr lang="fr-FR" sz="2800" dirty="0" smtClean="0">
                <a:latin typeface="Times New Roman" charset="0"/>
              </a:rPr>
              <a:t>)</a:t>
            </a:r>
            <a:endParaRPr lang="fr-FR" sz="2800" dirty="0">
              <a:latin typeface="Times New Roman" charset="0"/>
            </a:endParaRPr>
          </a:p>
          <a:p>
            <a:pPr>
              <a:buFont typeface="Monotype Sor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336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Surface / périmètre d’un objet complexe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268413"/>
            <a:ext cx="8208911" cy="4344987"/>
          </a:xfrm>
        </p:spPr>
        <p:txBody>
          <a:bodyPr/>
          <a:lstStyle/>
          <a:p>
            <a:r>
              <a:rPr lang="fr-FR" dirty="0" smtClean="0"/>
              <a:t>C’est simplement :</a:t>
            </a:r>
          </a:p>
          <a:p>
            <a:pPr lvl="1"/>
            <a:r>
              <a:rPr lang="fr-FR" dirty="0" err="1" smtClean="0"/>
              <a:t>cBonhomme.surface</a:t>
            </a:r>
            <a:r>
              <a:rPr lang="fr-FR" dirty="0" smtClean="0"/>
              <a:t>()</a:t>
            </a:r>
          </a:p>
          <a:p>
            <a:pPr lvl="1"/>
            <a:r>
              <a:rPr lang="fr-FR" dirty="0" err="1" smtClean="0"/>
              <a:t>cCamion.surface</a:t>
            </a:r>
            <a:r>
              <a:rPr lang="fr-FR" dirty="0" smtClean="0"/>
              <a:t>()</a:t>
            </a:r>
          </a:p>
          <a:p>
            <a:endParaRPr lang="fr-FR" dirty="0"/>
          </a:p>
          <a:p>
            <a:r>
              <a:rPr lang="fr-FR" dirty="0" smtClean="0"/>
              <a:t>On </a:t>
            </a:r>
            <a:r>
              <a:rPr lang="fr-FR" dirty="0" smtClean="0">
                <a:solidFill>
                  <a:srgbClr val="FFFF00"/>
                </a:solidFill>
              </a:rPr>
              <a:t>« demande »</a:t>
            </a:r>
            <a:r>
              <a:rPr lang="fr-FR" dirty="0" smtClean="0"/>
              <a:t> l’information à l’objet, qui </a:t>
            </a:r>
            <a:r>
              <a:rPr lang="fr-FR" dirty="0" smtClean="0">
                <a:solidFill>
                  <a:srgbClr val="FFFF00"/>
                </a:solidFill>
              </a:rPr>
              <a:t>« sait »</a:t>
            </a:r>
            <a:r>
              <a:rPr lang="fr-FR" dirty="0" smtClean="0"/>
              <a:t> répondre.</a:t>
            </a:r>
            <a:endParaRPr lang="fr-FR" dirty="0"/>
          </a:p>
          <a:p>
            <a:r>
              <a:rPr lang="fr-FR" dirty="0" smtClean="0"/>
              <a:t>L’objet est </a:t>
            </a:r>
            <a:r>
              <a:rPr lang="fr-FR" dirty="0" smtClean="0">
                <a:solidFill>
                  <a:srgbClr val="FFFF00"/>
                </a:solidFill>
              </a:rPr>
              <a:t>« intelligent »</a:t>
            </a:r>
            <a:r>
              <a:rPr lang="fr-FR" dirty="0" smtClean="0"/>
              <a:t>.</a:t>
            </a:r>
          </a:p>
          <a:p>
            <a:r>
              <a:rPr lang="fr-FR" dirty="0" smtClean="0"/>
              <a:t>Les objets peuvent </a:t>
            </a:r>
            <a:r>
              <a:rPr lang="fr-FR" dirty="0" smtClean="0">
                <a:solidFill>
                  <a:srgbClr val="FFFF00"/>
                </a:solidFill>
              </a:rPr>
              <a:t>« communiquer »</a:t>
            </a:r>
            <a:r>
              <a:rPr lang="fr-FR" dirty="0" smtClean="0"/>
              <a:t> entre eux par leur interface constituée de méthodes.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542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124200" y="6172200"/>
            <a:ext cx="2890838" cy="452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fr-FR" sz="1400">
                <a:solidFill>
                  <a:srgbClr val="FFFFFF"/>
                </a:solidFill>
              </a:rPr>
              <a:t>Pierre COLLET - Algorithmique et Java</a:t>
            </a:r>
          </a:p>
        </p:txBody>
      </p:sp>
      <p:sp>
        <p:nvSpPr>
          <p:cNvPr id="5120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858000" y="6172200"/>
            <a:ext cx="1900238" cy="452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445194-C29A-A342-BF57-E26D2FD68861}" type="slidenum">
              <a:rPr lang="fr-FR" sz="1400">
                <a:solidFill>
                  <a:srgbClr val="FFFFFF"/>
                </a:solidFill>
              </a:rPr>
              <a:pPr/>
              <a:t>21</a:t>
            </a:fld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5120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07045"/>
            <a:ext cx="7772400" cy="70167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latin typeface="Times New Roman" charset="0"/>
              </a:rPr>
              <a:t>Notion d’héritage</a:t>
            </a: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dirty="0">
                <a:latin typeface="Times New Roman" charset="0"/>
              </a:rPr>
              <a:t>Lors de sa définition, une classe peut hériter des méthodes et des données d’une autre classe.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dirty="0">
                <a:latin typeface="Times New Roman" charset="0"/>
              </a:rPr>
              <a:t>La classe sera alors une sous-classe de la classe parent</a:t>
            </a:r>
            <a:r>
              <a:rPr lang="fr-FR" dirty="0" smtClean="0">
                <a:latin typeface="Times New Roman" charset="0"/>
              </a:rPr>
              <a:t>. On dit qu’elle « dérive » de la classe parent.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dirty="0" smtClean="0">
                <a:latin typeface="Times New Roman" charset="0"/>
              </a:rPr>
              <a:t>Cela permet de définir des classes « supérieures » dont dérivent des sous-classes. Les classes « supérieures » comportent des méthodes communes à toutes les sous-classes.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dirty="0" smtClean="0">
                <a:latin typeface="Times New Roman" charset="0"/>
              </a:rPr>
              <a:t>Les classes </a:t>
            </a:r>
            <a:r>
              <a:rPr lang="fr-FR" dirty="0" err="1" smtClean="0">
                <a:latin typeface="Times New Roman" charset="0"/>
              </a:rPr>
              <a:t>CBonhomme</a:t>
            </a:r>
            <a:r>
              <a:rPr lang="fr-FR" dirty="0" smtClean="0">
                <a:latin typeface="Times New Roman" charset="0"/>
              </a:rPr>
              <a:t>, </a:t>
            </a:r>
            <a:r>
              <a:rPr lang="fr-FR" dirty="0" err="1" smtClean="0">
                <a:latin typeface="Times New Roman" charset="0"/>
              </a:rPr>
              <a:t>CCamion</a:t>
            </a:r>
            <a:r>
              <a:rPr lang="fr-FR" dirty="0" smtClean="0">
                <a:latin typeface="Times New Roman" charset="0"/>
              </a:rPr>
              <a:t>, </a:t>
            </a:r>
            <a:r>
              <a:rPr lang="fr-FR" dirty="0" err="1" smtClean="0">
                <a:latin typeface="Times New Roman" charset="0"/>
              </a:rPr>
              <a:t>CFusée</a:t>
            </a:r>
            <a:r>
              <a:rPr lang="fr-FR" dirty="0" smtClean="0">
                <a:latin typeface="Times New Roman" charset="0"/>
              </a:rPr>
              <a:t> peuvent dériver d’une classe </a:t>
            </a:r>
            <a:r>
              <a:rPr lang="fr-FR" dirty="0" err="1" smtClean="0">
                <a:latin typeface="Times New Roman" charset="0"/>
              </a:rPr>
              <a:t>Cdessin</a:t>
            </a:r>
            <a:r>
              <a:rPr lang="fr-FR" dirty="0" smtClean="0">
                <a:latin typeface="Times New Roman" charset="0"/>
              </a:rPr>
              <a:t>, qui contiendra les méthodes « surface », « périmètre » que l’on pourra appeler sur tous les objets de classe </a:t>
            </a:r>
            <a:r>
              <a:rPr lang="fr-FR" dirty="0" err="1" smtClean="0">
                <a:latin typeface="Times New Roman" charset="0"/>
              </a:rPr>
              <a:t>Cdessin</a:t>
            </a:r>
            <a:r>
              <a:rPr lang="fr-FR" dirty="0" smtClean="0">
                <a:latin typeface="Times New Roman" charset="0"/>
              </a:rPr>
              <a:t>.</a:t>
            </a:r>
            <a:endParaRPr lang="fr-FR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464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KISS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268760"/>
            <a:ext cx="8064896" cy="4344988"/>
          </a:xfrm>
        </p:spPr>
        <p:txBody>
          <a:bodyPr/>
          <a:lstStyle/>
          <a:p>
            <a:r>
              <a:rPr lang="fr-FR" b="1" dirty="0">
                <a:hlinkClick r:id="rId2"/>
              </a:rPr>
              <a:t>Simple is Better Than Complex</a:t>
            </a:r>
            <a:endParaRPr lang="fr-FR" b="1" dirty="0"/>
          </a:p>
          <a:p>
            <a:r>
              <a:rPr lang="fr-FR" dirty="0" err="1"/>
              <a:t>Debugging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twice</a:t>
            </a:r>
            <a:r>
              <a:rPr lang="fr-FR" dirty="0"/>
              <a:t> as hard as </a:t>
            </a:r>
            <a:r>
              <a:rPr lang="fr-FR" dirty="0" err="1"/>
              <a:t>writing</a:t>
            </a:r>
            <a:r>
              <a:rPr lang="fr-FR" dirty="0"/>
              <a:t> the code in the first place. </a:t>
            </a:r>
            <a:r>
              <a:rPr lang="fr-FR" dirty="0" err="1"/>
              <a:t>Therefore</a:t>
            </a:r>
            <a:r>
              <a:rPr lang="fr-FR" dirty="0"/>
              <a:t>, if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write</a:t>
            </a:r>
            <a:r>
              <a:rPr lang="fr-FR" dirty="0"/>
              <a:t> the code as </a:t>
            </a:r>
            <a:r>
              <a:rPr lang="fr-FR" dirty="0" err="1"/>
              <a:t>cleverly</a:t>
            </a:r>
            <a:r>
              <a:rPr lang="fr-FR" dirty="0"/>
              <a:t> as possible, </a:t>
            </a:r>
            <a:r>
              <a:rPr lang="fr-FR" dirty="0" err="1"/>
              <a:t>you</a:t>
            </a:r>
            <a:r>
              <a:rPr lang="fr-FR" dirty="0"/>
              <a:t> are, by </a:t>
            </a:r>
            <a:r>
              <a:rPr lang="fr-FR" dirty="0" err="1"/>
              <a:t>definition</a:t>
            </a:r>
            <a:r>
              <a:rPr lang="fr-FR" dirty="0"/>
              <a:t>, not smart </a:t>
            </a:r>
            <a:r>
              <a:rPr lang="fr-FR" dirty="0" err="1"/>
              <a:t>enough</a:t>
            </a:r>
            <a:r>
              <a:rPr lang="fr-FR" dirty="0"/>
              <a:t> to </a:t>
            </a:r>
            <a:r>
              <a:rPr lang="fr-FR" dirty="0" err="1"/>
              <a:t>debug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 smtClean="0"/>
              <a:t>	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  Brian </a:t>
            </a:r>
            <a:r>
              <a:rPr lang="fr-FR" dirty="0"/>
              <a:t>W. </a:t>
            </a:r>
            <a:r>
              <a:rPr lang="fr-FR" dirty="0" err="1"/>
              <a:t>Kernighan</a:t>
            </a:r>
            <a:r>
              <a:rPr lang="fr-FR" dirty="0"/>
              <a:t>, </a:t>
            </a:r>
            <a:r>
              <a:rPr lang="fr-FR" dirty="0" err="1"/>
              <a:t>co-author</a:t>
            </a:r>
            <a:r>
              <a:rPr lang="fr-FR" dirty="0"/>
              <a:t> of </a:t>
            </a:r>
            <a:r>
              <a:rPr lang="fr-FR" i="1" dirty="0"/>
              <a:t>The C </a:t>
            </a:r>
            <a:r>
              <a:rPr lang="fr-FR" i="1" dirty="0" err="1"/>
              <a:t>Programming</a:t>
            </a:r>
            <a:r>
              <a:rPr lang="fr-FR" i="1" dirty="0"/>
              <a:t> </a:t>
            </a:r>
            <a:r>
              <a:rPr lang="fr-FR" i="1" dirty="0" smtClean="0"/>
              <a:t>		   					    	     </a:t>
            </a:r>
            <a:r>
              <a:rPr lang="fr-FR" i="1" dirty="0" err="1" smtClean="0"/>
              <a:t>Language</a:t>
            </a:r>
            <a:r>
              <a:rPr lang="fr-FR" dirty="0" smtClean="0"/>
              <a:t> </a:t>
            </a:r>
            <a:r>
              <a:rPr lang="fr-FR" dirty="0"/>
              <a:t>and the "K" in "AWK"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013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124200" y="6172200"/>
            <a:ext cx="2890838" cy="452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fr-FR" sz="1400">
                <a:solidFill>
                  <a:srgbClr val="FFFFFF"/>
                </a:solidFill>
              </a:rPr>
              <a:t>Pierre COLLET - Cours d'Algorithmique</a:t>
            </a:r>
          </a:p>
        </p:txBody>
      </p:sp>
      <p:sp>
        <p:nvSpPr>
          <p:cNvPr id="43010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858000" y="6172200"/>
            <a:ext cx="1900238" cy="452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23CE84-3525-FA43-BD6A-D92A21A9E130}" type="slidenum">
              <a:rPr lang="fr-FR" sz="1400">
                <a:solidFill>
                  <a:srgbClr val="FFFFFF"/>
                </a:solidFill>
              </a:rPr>
              <a:pPr/>
              <a:t>3</a:t>
            </a:fld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4301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4624"/>
            <a:ext cx="7772400" cy="11049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latin typeface="Times New Roman" charset="0"/>
              </a:rPr>
              <a:t>Types de langages</a:t>
            </a: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268760"/>
            <a:ext cx="8136904" cy="41148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800" dirty="0">
                <a:latin typeface="Times New Roman" charset="0"/>
              </a:rPr>
              <a:t>Algorithmique impérative :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dirty="0">
                <a:latin typeface="Times New Roman" charset="0"/>
                <a:ea typeface="DejaVu Sans" charset="0"/>
                <a:cs typeface="DejaVu Sans" charset="0"/>
              </a:rPr>
              <a:t>Langages fonctionnels (idéalement pas de variables ni d’effets de bord) :</a:t>
            </a:r>
            <a:endParaRPr lang="fr-FR" sz="2800" dirty="0">
              <a:latin typeface="Times New Roman" charset="0"/>
              <a:ea typeface="DejaVu Sans" charset="0"/>
              <a:cs typeface="DejaVu Sans" charset="0"/>
            </a:endParaRPr>
          </a:p>
          <a:p>
            <a:pPr lvl="2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dirty="0">
                <a:latin typeface="Times New Roman" charset="0"/>
                <a:ea typeface="DejaVu Sans" charset="0"/>
                <a:cs typeface="DejaVu Sans" charset="0"/>
              </a:rPr>
              <a:t>Lisp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dirty="0">
                <a:latin typeface="Times New Roman" charset="0"/>
                <a:ea typeface="DejaVu Sans" charset="0"/>
                <a:cs typeface="DejaVu Sans" charset="0"/>
              </a:rPr>
              <a:t>Langages procéduraux (variables et effets de bord) :</a:t>
            </a:r>
          </a:p>
          <a:p>
            <a:pPr lvl="2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dirty="0">
                <a:latin typeface="Times New Roman" charset="0"/>
                <a:ea typeface="DejaVu Sans" charset="0"/>
                <a:cs typeface="DejaVu Sans" charset="0"/>
              </a:rPr>
              <a:t>Fortran, Pascal, C, FORTH, BASIC, </a:t>
            </a:r>
            <a:r>
              <a:rPr lang="fr-FR" sz="2400" dirty="0" smtClean="0">
                <a:latin typeface="Times New Roman" charset="0"/>
                <a:ea typeface="DejaVu Sans" charset="0"/>
                <a:cs typeface="DejaVu Sans" charset="0"/>
              </a:rPr>
              <a:t>PYTHON…</a:t>
            </a:r>
            <a:endParaRPr lang="fr-FR" sz="2400" dirty="0">
              <a:latin typeface="Times New Roman" charset="0"/>
              <a:ea typeface="DejaVu Sans" charset="0"/>
              <a:cs typeface="DejaVu Sans" charset="0"/>
            </a:endParaRP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dirty="0">
                <a:latin typeface="Times New Roman" charset="0"/>
                <a:ea typeface="DejaVu Sans" charset="0"/>
                <a:cs typeface="DejaVu Sans" charset="0"/>
              </a:rPr>
              <a:t>Langages à objets :</a:t>
            </a:r>
          </a:p>
          <a:p>
            <a:pPr lvl="2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dirty="0">
                <a:latin typeface="Times New Roman" charset="0"/>
                <a:ea typeface="DejaVu Sans" charset="0"/>
                <a:cs typeface="DejaVu Sans" charset="0"/>
              </a:rPr>
              <a:t>C++, JAVA</a:t>
            </a:r>
            <a:r>
              <a:rPr lang="fr-FR" sz="2400" dirty="0" smtClean="0">
                <a:latin typeface="Times New Roman" charset="0"/>
                <a:ea typeface="DejaVu Sans" charset="0"/>
                <a:cs typeface="DejaVu Sans" charset="0"/>
              </a:rPr>
              <a:t>, PYTHON </a:t>
            </a:r>
            <a:r>
              <a:rPr lang="fr-FR" sz="2400" dirty="0">
                <a:latin typeface="Times New Roman" charset="0"/>
                <a:ea typeface="DejaVu Sans" charset="0"/>
                <a:cs typeface="DejaVu Sans" charset="0"/>
              </a:rPr>
              <a:t>…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800" dirty="0">
                <a:latin typeface="Times New Roman" charset="0"/>
              </a:rPr>
              <a:t>Algorithmique logique et objet :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dirty="0">
                <a:latin typeface="Times New Roman" charset="0"/>
                <a:ea typeface="DejaVu Sans" charset="0"/>
                <a:cs typeface="DejaVu Sans" charset="0"/>
              </a:rPr>
              <a:t>Prolog, </a:t>
            </a:r>
            <a:r>
              <a:rPr lang="fr-FR" dirty="0" err="1">
                <a:latin typeface="Times New Roman" charset="0"/>
                <a:ea typeface="DejaVu Sans" charset="0"/>
                <a:cs typeface="DejaVu Sans" charset="0"/>
              </a:rPr>
              <a:t>Smalltalk</a:t>
            </a:r>
            <a:r>
              <a:rPr lang="fr-FR" dirty="0">
                <a:latin typeface="Times New Roman" charset="0"/>
                <a:ea typeface="DejaVu Sans" charset="0"/>
                <a:cs typeface="DejaVu Sans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41047645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Opposition langage procédural / à objets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même problème est vu de deux points de vue différents</a:t>
            </a:r>
          </a:p>
          <a:p>
            <a:pPr lvl="1"/>
            <a:r>
              <a:rPr lang="fr-FR" dirty="0" smtClean="0"/>
              <a:t>Langage procédural : point de vue des fonctions</a:t>
            </a:r>
          </a:p>
          <a:p>
            <a:pPr lvl="1"/>
            <a:r>
              <a:rPr lang="fr-FR" dirty="0" smtClean="0"/>
              <a:t>Langage à objets : point de vue des données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Emergence de l’approche objets au milieu des années 1980, avec le parallélisme massif au niveau des données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2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 importants de programmation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Procédures / fonctions / effets de bord</a:t>
            </a:r>
          </a:p>
          <a:p>
            <a:endParaRPr lang="fr-FR" dirty="0"/>
          </a:p>
          <a:p>
            <a:r>
              <a:rPr lang="fr-FR" dirty="0" smtClean="0"/>
              <a:t>Approche procédurale / approche objets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599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 de fonction et d’effet de bord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ENCAPSULATION !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b="1" i="1" u="sng" dirty="0" smtClean="0">
                <a:solidFill>
                  <a:srgbClr val="FFFF00"/>
                </a:solidFill>
              </a:rPr>
              <a:t>Jamais d’</a:t>
            </a:r>
            <a:r>
              <a:rPr lang="fr-FR" b="1" i="1" u="sng" dirty="0">
                <a:solidFill>
                  <a:srgbClr val="FFFF00"/>
                </a:solidFill>
              </a:rPr>
              <a:t>e</a:t>
            </a:r>
            <a:r>
              <a:rPr lang="fr-FR" b="1" i="1" u="sng" dirty="0" smtClean="0">
                <a:solidFill>
                  <a:srgbClr val="FFFF00"/>
                </a:solidFill>
              </a:rPr>
              <a:t>ffet de bord !!!</a:t>
            </a:r>
          </a:p>
          <a:p>
            <a:pPr lvl="1"/>
            <a:r>
              <a:rPr lang="fr-FR" b="1" i="1" u="sng" dirty="0" smtClean="0">
                <a:solidFill>
                  <a:srgbClr val="FFFF00"/>
                </a:solidFill>
              </a:rPr>
              <a:t>Et donc, n’utilisez pas de variables globales !!!</a:t>
            </a:r>
            <a:endParaRPr lang="fr-FR" b="1" i="1" u="sng" dirty="0">
              <a:solidFill>
                <a:srgbClr val="FFFF0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2411760" y="2060848"/>
            <a:ext cx="3672408" cy="151216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dirty="0" err="1" smtClean="0">
                <a:latin typeface="Consolas"/>
                <a:cs typeface="Consolas"/>
              </a:rPr>
              <a:t>int</a:t>
            </a:r>
            <a:r>
              <a:rPr lang="fr-FR" dirty="0" smtClean="0">
                <a:latin typeface="Consolas"/>
                <a:cs typeface="Consolas"/>
              </a:rPr>
              <a:t> carre (</a:t>
            </a:r>
            <a:r>
              <a:rPr lang="fr-FR" dirty="0" err="1" smtClean="0">
                <a:latin typeface="Consolas"/>
                <a:cs typeface="Consolas"/>
              </a:rPr>
              <a:t>int</a:t>
            </a:r>
            <a:r>
              <a:rPr lang="fr-FR" dirty="0" smtClean="0">
                <a:latin typeface="Consolas"/>
                <a:cs typeface="Consolas"/>
              </a:rPr>
              <a:t> n){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dirty="0" smtClean="0">
                <a:latin typeface="Consolas"/>
                <a:cs typeface="Consolas"/>
              </a:rPr>
              <a:t>	return n*n;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/>
                <a:cs typeface="Consolas"/>
              </a:rPr>
              <a:t>}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olas"/>
                <a:cs typeface="Consolas"/>
              </a:rPr>
              <a:t>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/>
              <a:cs typeface="Consola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04048" y="1340768"/>
            <a:ext cx="256046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Entrée des données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1" name="Triangle isocèle 10"/>
          <p:cNvSpPr/>
          <p:nvPr/>
        </p:nvSpPr>
        <p:spPr bwMode="auto">
          <a:xfrm rot="10800000">
            <a:off x="4810502" y="1844824"/>
            <a:ext cx="648072" cy="504056"/>
          </a:xfrm>
          <a:prstGeom prst="triangle">
            <a:avLst/>
          </a:prstGeom>
          <a:solidFill>
            <a:srgbClr val="030B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8181" y="1988840"/>
            <a:ext cx="129554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Sortie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(résultat)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4499992" y="1556792"/>
            <a:ext cx="640600" cy="696757"/>
          </a:xfrm>
          <a:custGeom>
            <a:avLst/>
            <a:gdLst>
              <a:gd name="connsiteX0" fmla="*/ 0 w 640600"/>
              <a:gd name="connsiteY0" fmla="*/ 0 h 696757"/>
              <a:gd name="connsiteX1" fmla="*/ 640600 w 640600"/>
              <a:gd name="connsiteY1" fmla="*/ 696757 h 696757"/>
              <a:gd name="connsiteX0" fmla="*/ 0 w 640600"/>
              <a:gd name="connsiteY0" fmla="*/ 0 h 696757"/>
              <a:gd name="connsiteX1" fmla="*/ 640600 w 640600"/>
              <a:gd name="connsiteY1" fmla="*/ 696757 h 696757"/>
              <a:gd name="connsiteX0" fmla="*/ 0 w 640600"/>
              <a:gd name="connsiteY0" fmla="*/ 0 h 696757"/>
              <a:gd name="connsiteX1" fmla="*/ 640600 w 640600"/>
              <a:gd name="connsiteY1" fmla="*/ 696757 h 69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0600" h="696757">
                <a:moveTo>
                  <a:pt x="0" y="0"/>
                </a:moveTo>
                <a:cubicBezTo>
                  <a:pt x="269726" y="41206"/>
                  <a:pt x="640601" y="104888"/>
                  <a:pt x="640600" y="696757"/>
                </a:cubicBezTo>
              </a:path>
            </a:pathLst>
          </a:custGeom>
          <a:ln w="57150" cmpd="sng">
            <a:solidFill>
              <a:srgbClr val="FFFF00"/>
            </a:solidFill>
            <a:tailEnd type="stealth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Triangle isocèle 11"/>
          <p:cNvSpPr/>
          <p:nvPr/>
        </p:nvSpPr>
        <p:spPr bwMode="auto">
          <a:xfrm rot="5400000">
            <a:off x="2123728" y="2166570"/>
            <a:ext cx="648072" cy="504056"/>
          </a:xfrm>
          <a:prstGeom prst="triangle">
            <a:avLst/>
          </a:prstGeom>
          <a:solidFill>
            <a:srgbClr val="030B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" name="Forme libre 7"/>
          <p:cNvSpPr/>
          <p:nvPr/>
        </p:nvSpPr>
        <p:spPr>
          <a:xfrm rot="6692958">
            <a:off x="2802805" y="1477772"/>
            <a:ext cx="495402" cy="2571410"/>
          </a:xfrm>
          <a:custGeom>
            <a:avLst/>
            <a:gdLst>
              <a:gd name="connsiteX0" fmla="*/ 0 w 640600"/>
              <a:gd name="connsiteY0" fmla="*/ 0 h 696757"/>
              <a:gd name="connsiteX1" fmla="*/ 640600 w 640600"/>
              <a:gd name="connsiteY1" fmla="*/ 696757 h 696757"/>
              <a:gd name="connsiteX0" fmla="*/ 0 w 640600"/>
              <a:gd name="connsiteY0" fmla="*/ 0 h 696757"/>
              <a:gd name="connsiteX1" fmla="*/ 640600 w 640600"/>
              <a:gd name="connsiteY1" fmla="*/ 696757 h 696757"/>
              <a:gd name="connsiteX0" fmla="*/ 0 w 640600"/>
              <a:gd name="connsiteY0" fmla="*/ 0 h 696757"/>
              <a:gd name="connsiteX1" fmla="*/ 640600 w 640600"/>
              <a:gd name="connsiteY1" fmla="*/ 696757 h 696757"/>
              <a:gd name="connsiteX0" fmla="*/ 0 w 280856"/>
              <a:gd name="connsiteY0" fmla="*/ 0 h 3715798"/>
              <a:gd name="connsiteX1" fmla="*/ 280856 w 280856"/>
              <a:gd name="connsiteY1" fmla="*/ 3715798 h 3715798"/>
              <a:gd name="connsiteX0" fmla="*/ 0 w 280856"/>
              <a:gd name="connsiteY0" fmla="*/ 0 h 3715798"/>
              <a:gd name="connsiteX1" fmla="*/ 263073 w 280856"/>
              <a:gd name="connsiteY1" fmla="*/ 2078708 h 3715798"/>
              <a:gd name="connsiteX2" fmla="*/ 280856 w 280856"/>
              <a:gd name="connsiteY2" fmla="*/ 3715798 h 3715798"/>
              <a:gd name="connsiteX0" fmla="*/ 0 w 890276"/>
              <a:gd name="connsiteY0" fmla="*/ 0 h 3715798"/>
              <a:gd name="connsiteX1" fmla="*/ 890223 w 890276"/>
              <a:gd name="connsiteY1" fmla="*/ 1720518 h 3715798"/>
              <a:gd name="connsiteX2" fmla="*/ 280856 w 890276"/>
              <a:gd name="connsiteY2" fmla="*/ 3715798 h 3715798"/>
              <a:gd name="connsiteX0" fmla="*/ 0 w 890223"/>
              <a:gd name="connsiteY0" fmla="*/ 0 h 3715798"/>
              <a:gd name="connsiteX1" fmla="*/ 890223 w 890223"/>
              <a:gd name="connsiteY1" fmla="*/ 1720518 h 3715798"/>
              <a:gd name="connsiteX2" fmla="*/ 280856 w 890223"/>
              <a:gd name="connsiteY2" fmla="*/ 3715798 h 3715798"/>
              <a:gd name="connsiteX0" fmla="*/ 0 w 892613"/>
              <a:gd name="connsiteY0" fmla="*/ 0 h 3715798"/>
              <a:gd name="connsiteX1" fmla="*/ 890223 w 892613"/>
              <a:gd name="connsiteY1" fmla="*/ 1720518 h 3715798"/>
              <a:gd name="connsiteX2" fmla="*/ 280856 w 892613"/>
              <a:gd name="connsiteY2" fmla="*/ 3715798 h 3715798"/>
              <a:gd name="connsiteX0" fmla="*/ 0 w 655257"/>
              <a:gd name="connsiteY0" fmla="*/ 0 h 3715798"/>
              <a:gd name="connsiteX1" fmla="*/ 651597 w 655257"/>
              <a:gd name="connsiteY1" fmla="*/ 581085 h 3715798"/>
              <a:gd name="connsiteX2" fmla="*/ 280856 w 655257"/>
              <a:gd name="connsiteY2" fmla="*/ 3715798 h 3715798"/>
              <a:gd name="connsiteX0" fmla="*/ 0 w 655257"/>
              <a:gd name="connsiteY0" fmla="*/ 0 h 3715798"/>
              <a:gd name="connsiteX1" fmla="*/ 651597 w 655257"/>
              <a:gd name="connsiteY1" fmla="*/ 581085 h 3715798"/>
              <a:gd name="connsiteX2" fmla="*/ 280856 w 655257"/>
              <a:gd name="connsiteY2" fmla="*/ 3715798 h 3715798"/>
              <a:gd name="connsiteX0" fmla="*/ 0 w 655257"/>
              <a:gd name="connsiteY0" fmla="*/ 20129 h 3735927"/>
              <a:gd name="connsiteX1" fmla="*/ 651597 w 655257"/>
              <a:gd name="connsiteY1" fmla="*/ 601214 h 3735927"/>
              <a:gd name="connsiteX2" fmla="*/ 280856 w 655257"/>
              <a:gd name="connsiteY2" fmla="*/ 3735927 h 3735927"/>
              <a:gd name="connsiteX0" fmla="*/ 0 w 280856"/>
              <a:gd name="connsiteY0" fmla="*/ 1258 h 3717056"/>
              <a:gd name="connsiteX1" fmla="*/ 72467 w 280856"/>
              <a:gd name="connsiteY1" fmla="*/ 2311161 h 3717056"/>
              <a:gd name="connsiteX2" fmla="*/ 280856 w 280856"/>
              <a:gd name="connsiteY2" fmla="*/ 3717056 h 3717056"/>
              <a:gd name="connsiteX0" fmla="*/ 3011 w 283867"/>
              <a:gd name="connsiteY0" fmla="*/ 1404 h 3717202"/>
              <a:gd name="connsiteX1" fmla="*/ 75478 w 283867"/>
              <a:gd name="connsiteY1" fmla="*/ 2311307 h 3717202"/>
              <a:gd name="connsiteX2" fmla="*/ 283867 w 283867"/>
              <a:gd name="connsiteY2" fmla="*/ 3717202 h 3717202"/>
              <a:gd name="connsiteX0" fmla="*/ 17541 w 298397"/>
              <a:gd name="connsiteY0" fmla="*/ 1404 h 3717202"/>
              <a:gd name="connsiteX1" fmla="*/ 90008 w 298397"/>
              <a:gd name="connsiteY1" fmla="*/ 2311307 h 3717202"/>
              <a:gd name="connsiteX2" fmla="*/ 298397 w 298397"/>
              <a:gd name="connsiteY2" fmla="*/ 3717202 h 3717202"/>
              <a:gd name="connsiteX0" fmla="*/ 0 w 343854"/>
              <a:gd name="connsiteY0" fmla="*/ 1689 h 3717487"/>
              <a:gd name="connsiteX1" fmla="*/ 240237 w 343854"/>
              <a:gd name="connsiteY1" fmla="*/ 2041015 h 3717487"/>
              <a:gd name="connsiteX2" fmla="*/ 280856 w 343854"/>
              <a:gd name="connsiteY2" fmla="*/ 3717487 h 3717487"/>
              <a:gd name="connsiteX0" fmla="*/ 0 w 495402"/>
              <a:gd name="connsiteY0" fmla="*/ 3173 h 3718971"/>
              <a:gd name="connsiteX1" fmla="*/ 419523 w 495402"/>
              <a:gd name="connsiteY1" fmla="*/ 1415833 h 3718971"/>
              <a:gd name="connsiteX2" fmla="*/ 280856 w 495402"/>
              <a:gd name="connsiteY2" fmla="*/ 3718971 h 3718971"/>
              <a:gd name="connsiteX0" fmla="*/ 0 w 495402"/>
              <a:gd name="connsiteY0" fmla="*/ 3173 h 3718971"/>
              <a:gd name="connsiteX1" fmla="*/ 419523 w 495402"/>
              <a:gd name="connsiteY1" fmla="*/ 1415833 h 3718971"/>
              <a:gd name="connsiteX2" fmla="*/ 280856 w 495402"/>
              <a:gd name="connsiteY2" fmla="*/ 3718971 h 37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402" h="3718971">
                <a:moveTo>
                  <a:pt x="0" y="3173"/>
                </a:moveTo>
                <a:cubicBezTo>
                  <a:pt x="233951" y="-51533"/>
                  <a:pt x="671708" y="608290"/>
                  <a:pt x="419523" y="1415833"/>
                </a:cubicBezTo>
                <a:cubicBezTo>
                  <a:pt x="167338" y="2223376"/>
                  <a:pt x="37646" y="2811642"/>
                  <a:pt x="280856" y="3718971"/>
                </a:cubicBezTo>
              </a:path>
            </a:pathLst>
          </a:custGeom>
          <a:ln w="57150" cmpd="sng">
            <a:solidFill>
              <a:srgbClr val="FFFF00"/>
            </a:solidFill>
            <a:tailEnd type="stealth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2483768" y="2060848"/>
            <a:ext cx="3024336" cy="648072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15990" y="2132856"/>
            <a:ext cx="313419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Signature de la fonction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6156176" y="2060848"/>
            <a:ext cx="3024336" cy="648072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2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27384"/>
            <a:ext cx="7770813" cy="1220787"/>
          </a:xfrm>
        </p:spPr>
        <p:txBody>
          <a:bodyPr lIns="0" tIns="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latin typeface="Times New Roman" charset="0"/>
              </a:rPr>
              <a:t>Fonctionnement d’un langage procédural</a:t>
            </a:r>
            <a:endParaRPr lang="fr-FR" dirty="0">
              <a:latin typeface="Times New Roman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268760"/>
            <a:ext cx="7726363" cy="4022725"/>
          </a:xfrm>
        </p:spPr>
        <p:txBody>
          <a:bodyPr lIns="0" tIns="0" rIns="0" bIns="0"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800" dirty="0">
                <a:latin typeface="Times New Roman" charset="0"/>
              </a:rPr>
              <a:t>Un langage procédural est </a:t>
            </a:r>
            <a:r>
              <a:rPr lang="fr-FR" sz="2800" dirty="0" smtClean="0">
                <a:latin typeface="Times New Roman" charset="0"/>
              </a:rPr>
              <a:t>un enchaînement de procédures / fonctions qui transforment et se passent des données</a:t>
            </a:r>
            <a:endParaRPr lang="fr-FR" sz="2800" dirty="0">
              <a:latin typeface="Times New Roman" charset="0"/>
            </a:endParaRP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5508104" y="2780928"/>
            <a:ext cx="1872208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sz="1400" dirty="0">
                <a:solidFill>
                  <a:srgbClr val="000000"/>
                </a:solidFill>
              </a:rPr>
              <a:t>f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1(a){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smtClean="0">
                <a:solidFill>
                  <a:srgbClr val="000000"/>
                </a:solidFill>
              </a:rPr>
              <a:t> return b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}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5508104" y="3861048"/>
            <a:ext cx="1872208" cy="792088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 smtClean="0">
                <a:solidFill>
                  <a:srgbClr val="000000"/>
                </a:solidFill>
              </a:rPr>
              <a:t>f2(</a:t>
            </a:r>
            <a:r>
              <a:rPr lang="fr-FR" sz="1400" dirty="0">
                <a:solidFill>
                  <a:srgbClr val="000000"/>
                </a:solidFill>
              </a:rPr>
              <a:t>a){</a:t>
            </a:r>
          </a:p>
          <a:p>
            <a:r>
              <a:rPr lang="fr-FR" sz="1400" dirty="0">
                <a:solidFill>
                  <a:srgbClr val="000000"/>
                </a:solidFill>
              </a:rPr>
              <a:t>  return b</a:t>
            </a:r>
          </a:p>
          <a:p>
            <a:r>
              <a:rPr lang="fr-FR" sz="14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5508104" y="4941168"/>
            <a:ext cx="1872208" cy="792088"/>
          </a:xfrm>
          <a:prstGeom prst="round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 smtClean="0">
                <a:solidFill>
                  <a:srgbClr val="000000"/>
                </a:solidFill>
              </a:rPr>
              <a:t>f3(</a:t>
            </a:r>
            <a:r>
              <a:rPr lang="fr-FR" sz="1400" dirty="0">
                <a:solidFill>
                  <a:srgbClr val="000000"/>
                </a:solidFill>
              </a:rPr>
              <a:t>a){</a:t>
            </a:r>
          </a:p>
          <a:p>
            <a:r>
              <a:rPr lang="fr-FR" sz="1400" dirty="0">
                <a:solidFill>
                  <a:srgbClr val="000000"/>
                </a:solidFill>
              </a:rPr>
              <a:t>  return b</a:t>
            </a:r>
          </a:p>
          <a:p>
            <a:r>
              <a:rPr lang="fr-FR" sz="14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1835696" y="3212976"/>
            <a:ext cx="2520280" cy="2304256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Main(){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sz="1800" dirty="0" smtClean="0">
                <a:solidFill>
                  <a:schemeClr val="tx1"/>
                </a:solidFill>
              </a:rPr>
              <a:t>  entrée données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 x=f1(données)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 y=f2(x)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z=f3(y)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 sauvegarde résultat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sz="1800" dirty="0">
                <a:solidFill>
                  <a:schemeClr val="tx1"/>
                </a:solidFill>
              </a:rPr>
              <a:t>}</a:t>
            </a:r>
            <a:endParaRPr lang="fr-FR" sz="1800" dirty="0" smtClean="0">
              <a:solidFill>
                <a:schemeClr val="tx1"/>
              </a:solidFill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37124" y="2464666"/>
            <a:ext cx="2908038" cy="1630548"/>
          </a:xfrm>
          <a:custGeom>
            <a:avLst/>
            <a:gdLst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008911 w 2777473"/>
              <a:gd name="connsiteY2" fmla="*/ 1434129 h 1778364"/>
              <a:gd name="connsiteX3" fmla="*/ 1637997 w 2777473"/>
              <a:gd name="connsiteY3" fmla="*/ 45317 h 1778364"/>
              <a:gd name="connsiteX4" fmla="*/ 2777473 w 2777473"/>
              <a:gd name="connsiteY4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008911 w 2777473"/>
              <a:gd name="connsiteY2" fmla="*/ 1434129 h 1778364"/>
              <a:gd name="connsiteX3" fmla="*/ 1637997 w 2777473"/>
              <a:gd name="connsiteY3" fmla="*/ 45317 h 1778364"/>
              <a:gd name="connsiteX4" fmla="*/ 2777473 w 2777473"/>
              <a:gd name="connsiteY4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637997 w 2777473"/>
              <a:gd name="connsiteY2" fmla="*/ 45317 h 1778364"/>
              <a:gd name="connsiteX3" fmla="*/ 2777473 w 2777473"/>
              <a:gd name="connsiteY3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637997 w 2777473"/>
              <a:gd name="connsiteY2" fmla="*/ 45317 h 1778364"/>
              <a:gd name="connsiteX3" fmla="*/ 2777473 w 2777473"/>
              <a:gd name="connsiteY3" fmla="*/ 472644 h 1778364"/>
              <a:gd name="connsiteX0" fmla="*/ 0 w 2777473"/>
              <a:gd name="connsiteY0" fmla="*/ 1814356 h 1814356"/>
              <a:gd name="connsiteX1" fmla="*/ 1008911 w 2777473"/>
              <a:gd name="connsiteY1" fmla="*/ 1470121 h 1814356"/>
              <a:gd name="connsiteX2" fmla="*/ 1637997 w 2777473"/>
              <a:gd name="connsiteY2" fmla="*/ 81309 h 1814356"/>
              <a:gd name="connsiteX3" fmla="*/ 2777473 w 2777473"/>
              <a:gd name="connsiteY3" fmla="*/ 508636 h 1814356"/>
              <a:gd name="connsiteX0" fmla="*/ 0 w 2777473"/>
              <a:gd name="connsiteY0" fmla="*/ 1830162 h 1830162"/>
              <a:gd name="connsiteX1" fmla="*/ 1008911 w 2777473"/>
              <a:gd name="connsiteY1" fmla="*/ 1485927 h 1830162"/>
              <a:gd name="connsiteX2" fmla="*/ 1637997 w 2777473"/>
              <a:gd name="connsiteY2" fmla="*/ 97115 h 1830162"/>
              <a:gd name="connsiteX3" fmla="*/ 2777473 w 2777473"/>
              <a:gd name="connsiteY3" fmla="*/ 524442 h 1830162"/>
              <a:gd name="connsiteX0" fmla="*/ 0 w 2777473"/>
              <a:gd name="connsiteY0" fmla="*/ 1830162 h 1830162"/>
              <a:gd name="connsiteX1" fmla="*/ 1008911 w 2777473"/>
              <a:gd name="connsiteY1" fmla="*/ 1485927 h 1830162"/>
              <a:gd name="connsiteX2" fmla="*/ 1637997 w 2777473"/>
              <a:gd name="connsiteY2" fmla="*/ 97115 h 1830162"/>
              <a:gd name="connsiteX3" fmla="*/ 2777473 w 2777473"/>
              <a:gd name="connsiteY3" fmla="*/ 524442 h 1830162"/>
              <a:gd name="connsiteX0" fmla="*/ 0 w 2777473"/>
              <a:gd name="connsiteY0" fmla="*/ 1830162 h 1830162"/>
              <a:gd name="connsiteX1" fmla="*/ 1637997 w 2777473"/>
              <a:gd name="connsiteY1" fmla="*/ 97115 h 1830162"/>
              <a:gd name="connsiteX2" fmla="*/ 2777473 w 2777473"/>
              <a:gd name="connsiteY2" fmla="*/ 524442 h 1830162"/>
              <a:gd name="connsiteX0" fmla="*/ 0 w 2777473"/>
              <a:gd name="connsiteY0" fmla="*/ 1830162 h 1861956"/>
              <a:gd name="connsiteX1" fmla="*/ 1637997 w 2777473"/>
              <a:gd name="connsiteY1" fmla="*/ 97115 h 1861956"/>
              <a:gd name="connsiteX2" fmla="*/ 2777473 w 2777473"/>
              <a:gd name="connsiteY2" fmla="*/ 524442 h 1861956"/>
              <a:gd name="connsiteX0" fmla="*/ 0 w 2777473"/>
              <a:gd name="connsiteY0" fmla="*/ 1623479 h 1662086"/>
              <a:gd name="connsiteX1" fmla="*/ 1222563 w 2777473"/>
              <a:gd name="connsiteY1" fmla="*/ 246537 h 1662086"/>
              <a:gd name="connsiteX2" fmla="*/ 2777473 w 2777473"/>
              <a:gd name="connsiteY2" fmla="*/ 317759 h 1662086"/>
              <a:gd name="connsiteX0" fmla="*/ 0 w 2777473"/>
              <a:gd name="connsiteY0" fmla="*/ 1623479 h 1623479"/>
              <a:gd name="connsiteX1" fmla="*/ 1222563 w 2777473"/>
              <a:gd name="connsiteY1" fmla="*/ 246537 h 1623479"/>
              <a:gd name="connsiteX2" fmla="*/ 2777473 w 2777473"/>
              <a:gd name="connsiteY2" fmla="*/ 317759 h 1623479"/>
              <a:gd name="connsiteX0" fmla="*/ 0 w 2908038"/>
              <a:gd name="connsiteY0" fmla="*/ 1630548 h 1630548"/>
              <a:gd name="connsiteX1" fmla="*/ 1353128 w 2908038"/>
              <a:gd name="connsiteY1" fmla="*/ 253606 h 1630548"/>
              <a:gd name="connsiteX2" fmla="*/ 2908038 w 2908038"/>
              <a:gd name="connsiteY2" fmla="*/ 324828 h 1630548"/>
              <a:gd name="connsiteX0" fmla="*/ 0 w 2908038"/>
              <a:gd name="connsiteY0" fmla="*/ 1630548 h 1630548"/>
              <a:gd name="connsiteX1" fmla="*/ 1353128 w 2908038"/>
              <a:gd name="connsiteY1" fmla="*/ 253606 h 1630548"/>
              <a:gd name="connsiteX2" fmla="*/ 2908038 w 2908038"/>
              <a:gd name="connsiteY2" fmla="*/ 324828 h 163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8038" h="1630548">
                <a:moveTo>
                  <a:pt x="0" y="1630548"/>
                </a:moveTo>
                <a:cubicBezTo>
                  <a:pt x="626118" y="1601862"/>
                  <a:pt x="868455" y="471226"/>
                  <a:pt x="1353128" y="253606"/>
                </a:cubicBezTo>
                <a:cubicBezTo>
                  <a:pt x="1837801" y="35986"/>
                  <a:pt x="2889245" y="-218233"/>
                  <a:pt x="2908038" y="324828"/>
                </a:cubicBezTo>
              </a:path>
            </a:pathLst>
          </a:custGeom>
          <a:ln w="38100" cmpd="sng">
            <a:solidFill>
              <a:schemeClr val="accent6">
                <a:lumMod val="40000"/>
                <a:lumOff val="60000"/>
              </a:schemeClr>
            </a:solidFill>
            <a:tailEnd type="stealth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2443222" y="4758034"/>
            <a:ext cx="4001992" cy="1375729"/>
          </a:xfrm>
          <a:custGeom>
            <a:avLst/>
            <a:gdLst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008911 w 2777473"/>
              <a:gd name="connsiteY2" fmla="*/ 1434129 h 1778364"/>
              <a:gd name="connsiteX3" fmla="*/ 1637997 w 2777473"/>
              <a:gd name="connsiteY3" fmla="*/ 45317 h 1778364"/>
              <a:gd name="connsiteX4" fmla="*/ 2777473 w 2777473"/>
              <a:gd name="connsiteY4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008911 w 2777473"/>
              <a:gd name="connsiteY2" fmla="*/ 1434129 h 1778364"/>
              <a:gd name="connsiteX3" fmla="*/ 1637997 w 2777473"/>
              <a:gd name="connsiteY3" fmla="*/ 45317 h 1778364"/>
              <a:gd name="connsiteX4" fmla="*/ 2777473 w 2777473"/>
              <a:gd name="connsiteY4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637997 w 2777473"/>
              <a:gd name="connsiteY2" fmla="*/ 45317 h 1778364"/>
              <a:gd name="connsiteX3" fmla="*/ 2777473 w 2777473"/>
              <a:gd name="connsiteY3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637997 w 2777473"/>
              <a:gd name="connsiteY2" fmla="*/ 45317 h 1778364"/>
              <a:gd name="connsiteX3" fmla="*/ 2777473 w 2777473"/>
              <a:gd name="connsiteY3" fmla="*/ 472644 h 1778364"/>
              <a:gd name="connsiteX0" fmla="*/ 0 w 2777473"/>
              <a:gd name="connsiteY0" fmla="*/ 1814356 h 1814356"/>
              <a:gd name="connsiteX1" fmla="*/ 1008911 w 2777473"/>
              <a:gd name="connsiteY1" fmla="*/ 1470121 h 1814356"/>
              <a:gd name="connsiteX2" fmla="*/ 1637997 w 2777473"/>
              <a:gd name="connsiteY2" fmla="*/ 81309 h 1814356"/>
              <a:gd name="connsiteX3" fmla="*/ 2777473 w 2777473"/>
              <a:gd name="connsiteY3" fmla="*/ 508636 h 1814356"/>
              <a:gd name="connsiteX0" fmla="*/ 0 w 2777473"/>
              <a:gd name="connsiteY0" fmla="*/ 1830162 h 1830162"/>
              <a:gd name="connsiteX1" fmla="*/ 1008911 w 2777473"/>
              <a:gd name="connsiteY1" fmla="*/ 1485927 h 1830162"/>
              <a:gd name="connsiteX2" fmla="*/ 1637997 w 2777473"/>
              <a:gd name="connsiteY2" fmla="*/ 97115 h 1830162"/>
              <a:gd name="connsiteX3" fmla="*/ 2777473 w 2777473"/>
              <a:gd name="connsiteY3" fmla="*/ 524442 h 1830162"/>
              <a:gd name="connsiteX0" fmla="*/ 0 w 2777473"/>
              <a:gd name="connsiteY0" fmla="*/ 1830162 h 1830162"/>
              <a:gd name="connsiteX1" fmla="*/ 1008911 w 2777473"/>
              <a:gd name="connsiteY1" fmla="*/ 1485927 h 1830162"/>
              <a:gd name="connsiteX2" fmla="*/ 1637997 w 2777473"/>
              <a:gd name="connsiteY2" fmla="*/ 97115 h 1830162"/>
              <a:gd name="connsiteX3" fmla="*/ 2777473 w 2777473"/>
              <a:gd name="connsiteY3" fmla="*/ 524442 h 1830162"/>
              <a:gd name="connsiteX0" fmla="*/ 0 w 2777473"/>
              <a:gd name="connsiteY0" fmla="*/ 1830162 h 1830162"/>
              <a:gd name="connsiteX1" fmla="*/ 1637997 w 2777473"/>
              <a:gd name="connsiteY1" fmla="*/ 97115 h 1830162"/>
              <a:gd name="connsiteX2" fmla="*/ 2777473 w 2777473"/>
              <a:gd name="connsiteY2" fmla="*/ 524442 h 1830162"/>
              <a:gd name="connsiteX0" fmla="*/ 0 w 2777473"/>
              <a:gd name="connsiteY0" fmla="*/ 1830162 h 1861956"/>
              <a:gd name="connsiteX1" fmla="*/ 1637997 w 2777473"/>
              <a:gd name="connsiteY1" fmla="*/ 97115 h 1861956"/>
              <a:gd name="connsiteX2" fmla="*/ 2777473 w 2777473"/>
              <a:gd name="connsiteY2" fmla="*/ 524442 h 1861956"/>
              <a:gd name="connsiteX0" fmla="*/ 985339 w 1652798"/>
              <a:gd name="connsiteY0" fmla="*/ 3420689 h 3440422"/>
              <a:gd name="connsiteX1" fmla="*/ 167 w 1652798"/>
              <a:gd name="connsiteY1" fmla="*/ 215739 h 3440422"/>
              <a:gd name="connsiteX2" fmla="*/ 1139643 w 1652798"/>
              <a:gd name="connsiteY2" fmla="*/ 643066 h 3440422"/>
              <a:gd name="connsiteX0" fmla="*/ 4664805 w 5024972"/>
              <a:gd name="connsiteY0" fmla="*/ 2844980 h 3160167"/>
              <a:gd name="connsiteX1" fmla="*/ 74 w 5024972"/>
              <a:gd name="connsiteY1" fmla="*/ 2892461 h 3160167"/>
              <a:gd name="connsiteX2" fmla="*/ 4819109 w 5024972"/>
              <a:gd name="connsiteY2" fmla="*/ 67357 h 3160167"/>
              <a:gd name="connsiteX0" fmla="*/ 4870369 w 5263639"/>
              <a:gd name="connsiteY0" fmla="*/ 1390603 h 1603948"/>
              <a:gd name="connsiteX1" fmla="*/ 205638 w 5263639"/>
              <a:gd name="connsiteY1" fmla="*/ 1438084 h 1603948"/>
              <a:gd name="connsiteX2" fmla="*/ 775376 w 5263639"/>
              <a:gd name="connsiteY2" fmla="*/ 108623 h 1603948"/>
              <a:gd name="connsiteX0" fmla="*/ 4095154 w 4738050"/>
              <a:gd name="connsiteY0" fmla="*/ 1435725 h 1510991"/>
              <a:gd name="connsiteX1" fmla="*/ 2302853 w 4738050"/>
              <a:gd name="connsiteY1" fmla="*/ 877826 h 1510991"/>
              <a:gd name="connsiteX2" fmla="*/ 161 w 4738050"/>
              <a:gd name="connsiteY2" fmla="*/ 153745 h 1510991"/>
              <a:gd name="connsiteX0" fmla="*/ 4094993 w 4737889"/>
              <a:gd name="connsiteY0" fmla="*/ 1281980 h 1357246"/>
              <a:gd name="connsiteX1" fmla="*/ 2302692 w 4737889"/>
              <a:gd name="connsiteY1" fmla="*/ 724081 h 1357246"/>
              <a:gd name="connsiteX2" fmla="*/ 0 w 4737889"/>
              <a:gd name="connsiteY2" fmla="*/ 0 h 1357246"/>
              <a:gd name="connsiteX0" fmla="*/ 4094993 w 4741241"/>
              <a:gd name="connsiteY0" fmla="*/ 1281980 h 1344406"/>
              <a:gd name="connsiteX1" fmla="*/ 2326431 w 4741241"/>
              <a:gd name="connsiteY1" fmla="*/ 546028 h 1344406"/>
              <a:gd name="connsiteX2" fmla="*/ 0 w 4741241"/>
              <a:gd name="connsiteY2" fmla="*/ 0 h 1344406"/>
              <a:gd name="connsiteX0" fmla="*/ 4094993 w 4097888"/>
              <a:gd name="connsiteY0" fmla="*/ 1281980 h 1630747"/>
              <a:gd name="connsiteX1" fmla="*/ 2326431 w 4097888"/>
              <a:gd name="connsiteY1" fmla="*/ 546028 h 1630747"/>
              <a:gd name="connsiteX2" fmla="*/ 0 w 4097888"/>
              <a:gd name="connsiteY2" fmla="*/ 0 h 1630747"/>
              <a:gd name="connsiteX0" fmla="*/ 4094993 w 4097153"/>
              <a:gd name="connsiteY0" fmla="*/ 1281980 h 1673306"/>
              <a:gd name="connsiteX1" fmla="*/ 2326431 w 4097153"/>
              <a:gd name="connsiteY1" fmla="*/ 546028 h 1673306"/>
              <a:gd name="connsiteX2" fmla="*/ 0 w 4097153"/>
              <a:gd name="connsiteY2" fmla="*/ 0 h 1673306"/>
              <a:gd name="connsiteX0" fmla="*/ 4000037 w 4002895"/>
              <a:gd name="connsiteY0" fmla="*/ 961485 h 1303122"/>
              <a:gd name="connsiteX1" fmla="*/ 2231475 w 4002895"/>
              <a:gd name="connsiteY1" fmla="*/ 225533 h 1303122"/>
              <a:gd name="connsiteX2" fmla="*/ 0 w 4002895"/>
              <a:gd name="connsiteY2" fmla="*/ 0 h 1303122"/>
              <a:gd name="connsiteX0" fmla="*/ 4000037 w 4001992"/>
              <a:gd name="connsiteY0" fmla="*/ 1010304 h 1394915"/>
              <a:gd name="connsiteX1" fmla="*/ 2231475 w 4001992"/>
              <a:gd name="connsiteY1" fmla="*/ 274352 h 1394915"/>
              <a:gd name="connsiteX2" fmla="*/ 0 w 4001992"/>
              <a:gd name="connsiteY2" fmla="*/ 48819 h 1394915"/>
              <a:gd name="connsiteX0" fmla="*/ 4000037 w 4001992"/>
              <a:gd name="connsiteY0" fmla="*/ 961485 h 1375729"/>
              <a:gd name="connsiteX1" fmla="*/ 2231475 w 4001992"/>
              <a:gd name="connsiteY1" fmla="*/ 379846 h 1375729"/>
              <a:gd name="connsiteX2" fmla="*/ 0 w 4001992"/>
              <a:gd name="connsiteY2" fmla="*/ 0 h 137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1992" h="1375729">
                <a:moveTo>
                  <a:pt x="4000037" y="961485"/>
                </a:moveTo>
                <a:cubicBezTo>
                  <a:pt x="4068286" y="1989246"/>
                  <a:pt x="2328410" y="836847"/>
                  <a:pt x="2231475" y="379846"/>
                </a:cubicBezTo>
                <a:cubicBezTo>
                  <a:pt x="2134540" y="-77155"/>
                  <a:pt x="491598" y="26708"/>
                  <a:pt x="0" y="0"/>
                </a:cubicBezTo>
              </a:path>
            </a:pathLst>
          </a:custGeom>
          <a:ln w="38100" cmpd="sng">
            <a:solidFill>
              <a:srgbClr val="FF00FF"/>
            </a:solidFill>
            <a:tailEnd type="stealth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2458449" y="4496530"/>
            <a:ext cx="3979416" cy="261769"/>
          </a:xfrm>
          <a:custGeom>
            <a:avLst/>
            <a:gdLst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008911 w 2777473"/>
              <a:gd name="connsiteY2" fmla="*/ 1434129 h 1778364"/>
              <a:gd name="connsiteX3" fmla="*/ 1637997 w 2777473"/>
              <a:gd name="connsiteY3" fmla="*/ 45317 h 1778364"/>
              <a:gd name="connsiteX4" fmla="*/ 2777473 w 2777473"/>
              <a:gd name="connsiteY4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008911 w 2777473"/>
              <a:gd name="connsiteY2" fmla="*/ 1434129 h 1778364"/>
              <a:gd name="connsiteX3" fmla="*/ 1637997 w 2777473"/>
              <a:gd name="connsiteY3" fmla="*/ 45317 h 1778364"/>
              <a:gd name="connsiteX4" fmla="*/ 2777473 w 2777473"/>
              <a:gd name="connsiteY4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637997 w 2777473"/>
              <a:gd name="connsiteY2" fmla="*/ 45317 h 1778364"/>
              <a:gd name="connsiteX3" fmla="*/ 2777473 w 2777473"/>
              <a:gd name="connsiteY3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637997 w 2777473"/>
              <a:gd name="connsiteY2" fmla="*/ 45317 h 1778364"/>
              <a:gd name="connsiteX3" fmla="*/ 2777473 w 2777473"/>
              <a:gd name="connsiteY3" fmla="*/ 472644 h 1778364"/>
              <a:gd name="connsiteX0" fmla="*/ 0 w 2777473"/>
              <a:gd name="connsiteY0" fmla="*/ 1814356 h 1814356"/>
              <a:gd name="connsiteX1" fmla="*/ 1008911 w 2777473"/>
              <a:gd name="connsiteY1" fmla="*/ 1470121 h 1814356"/>
              <a:gd name="connsiteX2" fmla="*/ 1637997 w 2777473"/>
              <a:gd name="connsiteY2" fmla="*/ 81309 h 1814356"/>
              <a:gd name="connsiteX3" fmla="*/ 2777473 w 2777473"/>
              <a:gd name="connsiteY3" fmla="*/ 508636 h 1814356"/>
              <a:gd name="connsiteX0" fmla="*/ 0 w 2777473"/>
              <a:gd name="connsiteY0" fmla="*/ 1830162 h 1830162"/>
              <a:gd name="connsiteX1" fmla="*/ 1008911 w 2777473"/>
              <a:gd name="connsiteY1" fmla="*/ 1485927 h 1830162"/>
              <a:gd name="connsiteX2" fmla="*/ 1637997 w 2777473"/>
              <a:gd name="connsiteY2" fmla="*/ 97115 h 1830162"/>
              <a:gd name="connsiteX3" fmla="*/ 2777473 w 2777473"/>
              <a:gd name="connsiteY3" fmla="*/ 524442 h 1830162"/>
              <a:gd name="connsiteX0" fmla="*/ 0 w 2777473"/>
              <a:gd name="connsiteY0" fmla="*/ 1830162 h 1830162"/>
              <a:gd name="connsiteX1" fmla="*/ 1008911 w 2777473"/>
              <a:gd name="connsiteY1" fmla="*/ 1485927 h 1830162"/>
              <a:gd name="connsiteX2" fmla="*/ 1637997 w 2777473"/>
              <a:gd name="connsiteY2" fmla="*/ 97115 h 1830162"/>
              <a:gd name="connsiteX3" fmla="*/ 2777473 w 2777473"/>
              <a:gd name="connsiteY3" fmla="*/ 524442 h 1830162"/>
              <a:gd name="connsiteX0" fmla="*/ 0 w 2777473"/>
              <a:gd name="connsiteY0" fmla="*/ 1830162 h 1830162"/>
              <a:gd name="connsiteX1" fmla="*/ 1637997 w 2777473"/>
              <a:gd name="connsiteY1" fmla="*/ 97115 h 1830162"/>
              <a:gd name="connsiteX2" fmla="*/ 2777473 w 2777473"/>
              <a:gd name="connsiteY2" fmla="*/ 524442 h 1830162"/>
              <a:gd name="connsiteX0" fmla="*/ 0 w 2777473"/>
              <a:gd name="connsiteY0" fmla="*/ 1830162 h 1861956"/>
              <a:gd name="connsiteX1" fmla="*/ 1637997 w 2777473"/>
              <a:gd name="connsiteY1" fmla="*/ 97115 h 1861956"/>
              <a:gd name="connsiteX2" fmla="*/ 2777473 w 2777473"/>
              <a:gd name="connsiteY2" fmla="*/ 524442 h 1861956"/>
              <a:gd name="connsiteX0" fmla="*/ 985339 w 1652798"/>
              <a:gd name="connsiteY0" fmla="*/ 3420689 h 3440422"/>
              <a:gd name="connsiteX1" fmla="*/ 167 w 1652798"/>
              <a:gd name="connsiteY1" fmla="*/ 215739 h 3440422"/>
              <a:gd name="connsiteX2" fmla="*/ 1139643 w 1652798"/>
              <a:gd name="connsiteY2" fmla="*/ 643066 h 3440422"/>
              <a:gd name="connsiteX0" fmla="*/ 4664805 w 5024972"/>
              <a:gd name="connsiteY0" fmla="*/ 2844980 h 3160167"/>
              <a:gd name="connsiteX1" fmla="*/ 74 w 5024972"/>
              <a:gd name="connsiteY1" fmla="*/ 2892461 h 3160167"/>
              <a:gd name="connsiteX2" fmla="*/ 4819109 w 5024972"/>
              <a:gd name="connsiteY2" fmla="*/ 67357 h 3160167"/>
              <a:gd name="connsiteX0" fmla="*/ 4870369 w 5263639"/>
              <a:gd name="connsiteY0" fmla="*/ 1390603 h 1603948"/>
              <a:gd name="connsiteX1" fmla="*/ 205638 w 5263639"/>
              <a:gd name="connsiteY1" fmla="*/ 1438084 h 1603948"/>
              <a:gd name="connsiteX2" fmla="*/ 775376 w 5263639"/>
              <a:gd name="connsiteY2" fmla="*/ 108623 h 1603948"/>
              <a:gd name="connsiteX0" fmla="*/ 4095154 w 4738050"/>
              <a:gd name="connsiteY0" fmla="*/ 1435725 h 1510991"/>
              <a:gd name="connsiteX1" fmla="*/ 2302853 w 4738050"/>
              <a:gd name="connsiteY1" fmla="*/ 877826 h 1510991"/>
              <a:gd name="connsiteX2" fmla="*/ 161 w 4738050"/>
              <a:gd name="connsiteY2" fmla="*/ 153745 h 1510991"/>
              <a:gd name="connsiteX0" fmla="*/ 4094993 w 4737889"/>
              <a:gd name="connsiteY0" fmla="*/ 1281980 h 1357246"/>
              <a:gd name="connsiteX1" fmla="*/ 2302692 w 4737889"/>
              <a:gd name="connsiteY1" fmla="*/ 724081 h 1357246"/>
              <a:gd name="connsiteX2" fmla="*/ 0 w 4737889"/>
              <a:gd name="connsiteY2" fmla="*/ 0 h 1357246"/>
              <a:gd name="connsiteX0" fmla="*/ 4094993 w 4741241"/>
              <a:gd name="connsiteY0" fmla="*/ 1281980 h 1344406"/>
              <a:gd name="connsiteX1" fmla="*/ 2326431 w 4741241"/>
              <a:gd name="connsiteY1" fmla="*/ 546028 h 1344406"/>
              <a:gd name="connsiteX2" fmla="*/ 0 w 4741241"/>
              <a:gd name="connsiteY2" fmla="*/ 0 h 1344406"/>
              <a:gd name="connsiteX0" fmla="*/ 4094993 w 4097888"/>
              <a:gd name="connsiteY0" fmla="*/ 1281980 h 1630747"/>
              <a:gd name="connsiteX1" fmla="*/ 2326431 w 4097888"/>
              <a:gd name="connsiteY1" fmla="*/ 546028 h 1630747"/>
              <a:gd name="connsiteX2" fmla="*/ 0 w 4097888"/>
              <a:gd name="connsiteY2" fmla="*/ 0 h 1630747"/>
              <a:gd name="connsiteX0" fmla="*/ 4094993 w 4097153"/>
              <a:gd name="connsiteY0" fmla="*/ 1281980 h 1673306"/>
              <a:gd name="connsiteX1" fmla="*/ 2326431 w 4097153"/>
              <a:gd name="connsiteY1" fmla="*/ 546028 h 1673306"/>
              <a:gd name="connsiteX2" fmla="*/ 0 w 4097153"/>
              <a:gd name="connsiteY2" fmla="*/ 0 h 1673306"/>
              <a:gd name="connsiteX0" fmla="*/ 3976297 w 3979146"/>
              <a:gd name="connsiteY0" fmla="*/ 736593 h 1061094"/>
              <a:gd name="connsiteX1" fmla="*/ 2207735 w 3979146"/>
              <a:gd name="connsiteY1" fmla="*/ 641 h 1061094"/>
              <a:gd name="connsiteX2" fmla="*/ 0 w 3979146"/>
              <a:gd name="connsiteY2" fmla="*/ 594151 h 1061094"/>
              <a:gd name="connsiteX0" fmla="*/ 3976297 w 3979416"/>
              <a:gd name="connsiteY0" fmla="*/ 142442 h 604546"/>
              <a:gd name="connsiteX1" fmla="*/ 2314561 w 3979416"/>
              <a:gd name="connsiteY1" fmla="*/ 142442 h 604546"/>
              <a:gd name="connsiteX2" fmla="*/ 0 w 3979416"/>
              <a:gd name="connsiteY2" fmla="*/ 0 h 604546"/>
              <a:gd name="connsiteX0" fmla="*/ 3976297 w 3979416"/>
              <a:gd name="connsiteY0" fmla="*/ 142442 h 330282"/>
              <a:gd name="connsiteX1" fmla="*/ 2314561 w 3979416"/>
              <a:gd name="connsiteY1" fmla="*/ 142442 h 330282"/>
              <a:gd name="connsiteX2" fmla="*/ 0 w 3979416"/>
              <a:gd name="connsiteY2" fmla="*/ 0 h 330282"/>
              <a:gd name="connsiteX0" fmla="*/ 3976297 w 3979416"/>
              <a:gd name="connsiteY0" fmla="*/ 142442 h 261769"/>
              <a:gd name="connsiteX1" fmla="*/ 2314561 w 3979416"/>
              <a:gd name="connsiteY1" fmla="*/ 142442 h 261769"/>
              <a:gd name="connsiteX2" fmla="*/ 0 w 3979416"/>
              <a:gd name="connsiteY2" fmla="*/ 0 h 26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416" h="261769">
                <a:moveTo>
                  <a:pt x="3976297" y="142442"/>
                </a:moveTo>
                <a:cubicBezTo>
                  <a:pt x="4044546" y="398641"/>
                  <a:pt x="2977277" y="166182"/>
                  <a:pt x="2314561" y="142442"/>
                </a:cubicBezTo>
                <a:cubicBezTo>
                  <a:pt x="1651845" y="118702"/>
                  <a:pt x="491598" y="26708"/>
                  <a:pt x="0" y="0"/>
                </a:cubicBezTo>
              </a:path>
            </a:pathLst>
          </a:custGeom>
          <a:ln w="38100" cmpd="sng">
            <a:solidFill>
              <a:srgbClr val="FFCC66"/>
            </a:solidFill>
            <a:tailEnd type="stealth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2429182" y="3571443"/>
            <a:ext cx="4013459" cy="659501"/>
          </a:xfrm>
          <a:custGeom>
            <a:avLst/>
            <a:gdLst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008911 w 2777473"/>
              <a:gd name="connsiteY2" fmla="*/ 1434129 h 1778364"/>
              <a:gd name="connsiteX3" fmla="*/ 1637997 w 2777473"/>
              <a:gd name="connsiteY3" fmla="*/ 45317 h 1778364"/>
              <a:gd name="connsiteX4" fmla="*/ 2777473 w 2777473"/>
              <a:gd name="connsiteY4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008911 w 2777473"/>
              <a:gd name="connsiteY2" fmla="*/ 1434129 h 1778364"/>
              <a:gd name="connsiteX3" fmla="*/ 1637997 w 2777473"/>
              <a:gd name="connsiteY3" fmla="*/ 45317 h 1778364"/>
              <a:gd name="connsiteX4" fmla="*/ 2777473 w 2777473"/>
              <a:gd name="connsiteY4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637997 w 2777473"/>
              <a:gd name="connsiteY2" fmla="*/ 45317 h 1778364"/>
              <a:gd name="connsiteX3" fmla="*/ 2777473 w 2777473"/>
              <a:gd name="connsiteY3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637997 w 2777473"/>
              <a:gd name="connsiteY2" fmla="*/ 45317 h 1778364"/>
              <a:gd name="connsiteX3" fmla="*/ 2777473 w 2777473"/>
              <a:gd name="connsiteY3" fmla="*/ 472644 h 1778364"/>
              <a:gd name="connsiteX0" fmla="*/ 0 w 2777473"/>
              <a:gd name="connsiteY0" fmla="*/ 1814356 h 1814356"/>
              <a:gd name="connsiteX1" fmla="*/ 1008911 w 2777473"/>
              <a:gd name="connsiteY1" fmla="*/ 1470121 h 1814356"/>
              <a:gd name="connsiteX2" fmla="*/ 1637997 w 2777473"/>
              <a:gd name="connsiteY2" fmla="*/ 81309 h 1814356"/>
              <a:gd name="connsiteX3" fmla="*/ 2777473 w 2777473"/>
              <a:gd name="connsiteY3" fmla="*/ 508636 h 1814356"/>
              <a:gd name="connsiteX0" fmla="*/ 0 w 2777473"/>
              <a:gd name="connsiteY0" fmla="*/ 1830162 h 1830162"/>
              <a:gd name="connsiteX1" fmla="*/ 1008911 w 2777473"/>
              <a:gd name="connsiteY1" fmla="*/ 1485927 h 1830162"/>
              <a:gd name="connsiteX2" fmla="*/ 1637997 w 2777473"/>
              <a:gd name="connsiteY2" fmla="*/ 97115 h 1830162"/>
              <a:gd name="connsiteX3" fmla="*/ 2777473 w 2777473"/>
              <a:gd name="connsiteY3" fmla="*/ 524442 h 1830162"/>
              <a:gd name="connsiteX0" fmla="*/ 0 w 2777473"/>
              <a:gd name="connsiteY0" fmla="*/ 1830162 h 1830162"/>
              <a:gd name="connsiteX1" fmla="*/ 1008911 w 2777473"/>
              <a:gd name="connsiteY1" fmla="*/ 1485927 h 1830162"/>
              <a:gd name="connsiteX2" fmla="*/ 1637997 w 2777473"/>
              <a:gd name="connsiteY2" fmla="*/ 97115 h 1830162"/>
              <a:gd name="connsiteX3" fmla="*/ 2777473 w 2777473"/>
              <a:gd name="connsiteY3" fmla="*/ 524442 h 1830162"/>
              <a:gd name="connsiteX0" fmla="*/ 0 w 2777473"/>
              <a:gd name="connsiteY0" fmla="*/ 1830162 h 1830162"/>
              <a:gd name="connsiteX1" fmla="*/ 1637997 w 2777473"/>
              <a:gd name="connsiteY1" fmla="*/ 97115 h 1830162"/>
              <a:gd name="connsiteX2" fmla="*/ 2777473 w 2777473"/>
              <a:gd name="connsiteY2" fmla="*/ 524442 h 1830162"/>
              <a:gd name="connsiteX0" fmla="*/ 0 w 2777473"/>
              <a:gd name="connsiteY0" fmla="*/ 1830162 h 1861956"/>
              <a:gd name="connsiteX1" fmla="*/ 1637997 w 2777473"/>
              <a:gd name="connsiteY1" fmla="*/ 97115 h 1861956"/>
              <a:gd name="connsiteX2" fmla="*/ 2777473 w 2777473"/>
              <a:gd name="connsiteY2" fmla="*/ 524442 h 1861956"/>
              <a:gd name="connsiteX0" fmla="*/ 985339 w 1652798"/>
              <a:gd name="connsiteY0" fmla="*/ 3420689 h 3440422"/>
              <a:gd name="connsiteX1" fmla="*/ 167 w 1652798"/>
              <a:gd name="connsiteY1" fmla="*/ 215739 h 3440422"/>
              <a:gd name="connsiteX2" fmla="*/ 1139643 w 1652798"/>
              <a:gd name="connsiteY2" fmla="*/ 643066 h 3440422"/>
              <a:gd name="connsiteX0" fmla="*/ 4664805 w 5024972"/>
              <a:gd name="connsiteY0" fmla="*/ 2844980 h 3160167"/>
              <a:gd name="connsiteX1" fmla="*/ 74 w 5024972"/>
              <a:gd name="connsiteY1" fmla="*/ 2892461 h 3160167"/>
              <a:gd name="connsiteX2" fmla="*/ 4819109 w 5024972"/>
              <a:gd name="connsiteY2" fmla="*/ 67357 h 3160167"/>
              <a:gd name="connsiteX0" fmla="*/ 4870369 w 5263639"/>
              <a:gd name="connsiteY0" fmla="*/ 1390603 h 1603948"/>
              <a:gd name="connsiteX1" fmla="*/ 205638 w 5263639"/>
              <a:gd name="connsiteY1" fmla="*/ 1438084 h 1603948"/>
              <a:gd name="connsiteX2" fmla="*/ 775376 w 5263639"/>
              <a:gd name="connsiteY2" fmla="*/ 108623 h 1603948"/>
              <a:gd name="connsiteX0" fmla="*/ 4095154 w 4738050"/>
              <a:gd name="connsiteY0" fmla="*/ 1435725 h 1510991"/>
              <a:gd name="connsiteX1" fmla="*/ 2302853 w 4738050"/>
              <a:gd name="connsiteY1" fmla="*/ 877826 h 1510991"/>
              <a:gd name="connsiteX2" fmla="*/ 161 w 4738050"/>
              <a:gd name="connsiteY2" fmla="*/ 153745 h 1510991"/>
              <a:gd name="connsiteX0" fmla="*/ 4094993 w 4737889"/>
              <a:gd name="connsiteY0" fmla="*/ 1281980 h 1357246"/>
              <a:gd name="connsiteX1" fmla="*/ 2302692 w 4737889"/>
              <a:gd name="connsiteY1" fmla="*/ 724081 h 1357246"/>
              <a:gd name="connsiteX2" fmla="*/ 0 w 4737889"/>
              <a:gd name="connsiteY2" fmla="*/ 0 h 1357246"/>
              <a:gd name="connsiteX0" fmla="*/ 4094993 w 4741241"/>
              <a:gd name="connsiteY0" fmla="*/ 1281980 h 1344406"/>
              <a:gd name="connsiteX1" fmla="*/ 2326431 w 4741241"/>
              <a:gd name="connsiteY1" fmla="*/ 546028 h 1344406"/>
              <a:gd name="connsiteX2" fmla="*/ 0 w 4741241"/>
              <a:gd name="connsiteY2" fmla="*/ 0 h 1344406"/>
              <a:gd name="connsiteX0" fmla="*/ 4094993 w 4097888"/>
              <a:gd name="connsiteY0" fmla="*/ 1281980 h 1630747"/>
              <a:gd name="connsiteX1" fmla="*/ 2326431 w 4097888"/>
              <a:gd name="connsiteY1" fmla="*/ 546028 h 1630747"/>
              <a:gd name="connsiteX2" fmla="*/ 0 w 4097888"/>
              <a:gd name="connsiteY2" fmla="*/ 0 h 1630747"/>
              <a:gd name="connsiteX0" fmla="*/ 4094993 w 4097153"/>
              <a:gd name="connsiteY0" fmla="*/ 1281980 h 1673306"/>
              <a:gd name="connsiteX1" fmla="*/ 2326431 w 4097153"/>
              <a:gd name="connsiteY1" fmla="*/ 546028 h 1673306"/>
              <a:gd name="connsiteX2" fmla="*/ 0 w 4097153"/>
              <a:gd name="connsiteY2" fmla="*/ 0 h 1673306"/>
              <a:gd name="connsiteX0" fmla="*/ 3976297 w 3979146"/>
              <a:gd name="connsiteY0" fmla="*/ 736593 h 1061094"/>
              <a:gd name="connsiteX1" fmla="*/ 2207735 w 3979146"/>
              <a:gd name="connsiteY1" fmla="*/ 641 h 1061094"/>
              <a:gd name="connsiteX2" fmla="*/ 0 w 3979146"/>
              <a:gd name="connsiteY2" fmla="*/ 594151 h 1061094"/>
              <a:gd name="connsiteX0" fmla="*/ 3976297 w 3979416"/>
              <a:gd name="connsiteY0" fmla="*/ 142442 h 604546"/>
              <a:gd name="connsiteX1" fmla="*/ 2314561 w 3979416"/>
              <a:gd name="connsiteY1" fmla="*/ 142442 h 604546"/>
              <a:gd name="connsiteX2" fmla="*/ 0 w 3979416"/>
              <a:gd name="connsiteY2" fmla="*/ 0 h 604546"/>
              <a:gd name="connsiteX0" fmla="*/ 3976297 w 3979416"/>
              <a:gd name="connsiteY0" fmla="*/ 142442 h 330282"/>
              <a:gd name="connsiteX1" fmla="*/ 2314561 w 3979416"/>
              <a:gd name="connsiteY1" fmla="*/ 142442 h 330282"/>
              <a:gd name="connsiteX2" fmla="*/ 0 w 3979416"/>
              <a:gd name="connsiteY2" fmla="*/ 0 h 330282"/>
              <a:gd name="connsiteX0" fmla="*/ 3976297 w 3979416"/>
              <a:gd name="connsiteY0" fmla="*/ 142442 h 261769"/>
              <a:gd name="connsiteX1" fmla="*/ 2314561 w 3979416"/>
              <a:gd name="connsiteY1" fmla="*/ 142442 h 261769"/>
              <a:gd name="connsiteX2" fmla="*/ 0 w 3979416"/>
              <a:gd name="connsiteY2" fmla="*/ 0 h 261769"/>
              <a:gd name="connsiteX0" fmla="*/ 4011905 w 4015040"/>
              <a:gd name="connsiteY0" fmla="*/ 20257 h 662170"/>
              <a:gd name="connsiteX1" fmla="*/ 2350169 w 4015040"/>
              <a:gd name="connsiteY1" fmla="*/ 20257 h 662170"/>
              <a:gd name="connsiteX2" fmla="*/ 0 w 4015040"/>
              <a:gd name="connsiteY2" fmla="*/ 661247 h 662170"/>
              <a:gd name="connsiteX0" fmla="*/ 4011905 w 4015040"/>
              <a:gd name="connsiteY0" fmla="*/ 0 h 642067"/>
              <a:gd name="connsiteX1" fmla="*/ 2350169 w 4015040"/>
              <a:gd name="connsiteY1" fmla="*/ 83091 h 642067"/>
              <a:gd name="connsiteX2" fmla="*/ 0 w 4015040"/>
              <a:gd name="connsiteY2" fmla="*/ 640990 h 642067"/>
              <a:gd name="connsiteX0" fmla="*/ 4011905 w 4015366"/>
              <a:gd name="connsiteY0" fmla="*/ 210993 h 882782"/>
              <a:gd name="connsiteX1" fmla="*/ 2350169 w 4015366"/>
              <a:gd name="connsiteY1" fmla="*/ 294084 h 882782"/>
              <a:gd name="connsiteX2" fmla="*/ 0 w 4015366"/>
              <a:gd name="connsiteY2" fmla="*/ 851983 h 882782"/>
              <a:gd name="connsiteX0" fmla="*/ 4011905 w 4013871"/>
              <a:gd name="connsiteY0" fmla="*/ 111992 h 828073"/>
              <a:gd name="connsiteX1" fmla="*/ 1578649 w 4013871"/>
              <a:gd name="connsiteY1" fmla="*/ 325656 h 828073"/>
              <a:gd name="connsiteX2" fmla="*/ 0 w 4013871"/>
              <a:gd name="connsiteY2" fmla="*/ 752982 h 828073"/>
              <a:gd name="connsiteX0" fmla="*/ 4011905 w 4013475"/>
              <a:gd name="connsiteY0" fmla="*/ 0 h 642866"/>
              <a:gd name="connsiteX1" fmla="*/ 1578649 w 4013475"/>
              <a:gd name="connsiteY1" fmla="*/ 213664 h 642866"/>
              <a:gd name="connsiteX2" fmla="*/ 0 w 4013475"/>
              <a:gd name="connsiteY2" fmla="*/ 640990 h 642866"/>
              <a:gd name="connsiteX0" fmla="*/ 4011905 w 4013396"/>
              <a:gd name="connsiteY0" fmla="*/ 0 h 655333"/>
              <a:gd name="connsiteX1" fmla="*/ 1459954 w 4013396"/>
              <a:gd name="connsiteY1" fmla="*/ 486678 h 655333"/>
              <a:gd name="connsiteX2" fmla="*/ 0 w 4013396"/>
              <a:gd name="connsiteY2" fmla="*/ 640990 h 655333"/>
              <a:gd name="connsiteX0" fmla="*/ 4011905 w 4013311"/>
              <a:gd name="connsiteY0" fmla="*/ 0 h 730936"/>
              <a:gd name="connsiteX1" fmla="*/ 1459954 w 4013311"/>
              <a:gd name="connsiteY1" fmla="*/ 486678 h 730936"/>
              <a:gd name="connsiteX2" fmla="*/ 0 w 4013311"/>
              <a:gd name="connsiteY2" fmla="*/ 640990 h 730936"/>
              <a:gd name="connsiteX0" fmla="*/ 4011905 w 4013304"/>
              <a:gd name="connsiteY0" fmla="*/ 0 h 672134"/>
              <a:gd name="connsiteX1" fmla="*/ 1448084 w 4013304"/>
              <a:gd name="connsiteY1" fmla="*/ 356106 h 672134"/>
              <a:gd name="connsiteX2" fmla="*/ 0 w 4013304"/>
              <a:gd name="connsiteY2" fmla="*/ 640990 h 672134"/>
              <a:gd name="connsiteX0" fmla="*/ 4011905 w 4013304"/>
              <a:gd name="connsiteY0" fmla="*/ 0 h 659501"/>
              <a:gd name="connsiteX1" fmla="*/ 1448084 w 4013304"/>
              <a:gd name="connsiteY1" fmla="*/ 308625 h 659501"/>
              <a:gd name="connsiteX2" fmla="*/ 0 w 4013304"/>
              <a:gd name="connsiteY2" fmla="*/ 640990 h 659501"/>
              <a:gd name="connsiteX0" fmla="*/ 4011905 w 4013459"/>
              <a:gd name="connsiteY0" fmla="*/ 0 h 659501"/>
              <a:gd name="connsiteX1" fmla="*/ 1697344 w 4013459"/>
              <a:gd name="connsiteY1" fmla="*/ 308625 h 659501"/>
              <a:gd name="connsiteX2" fmla="*/ 0 w 4013459"/>
              <a:gd name="connsiteY2" fmla="*/ 640990 h 65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3459" h="659501">
                <a:moveTo>
                  <a:pt x="4011905" y="0"/>
                </a:moveTo>
                <a:cubicBezTo>
                  <a:pt x="4080154" y="256199"/>
                  <a:pt x="1879345" y="-106832"/>
                  <a:pt x="1697344" y="308625"/>
                </a:cubicBezTo>
                <a:cubicBezTo>
                  <a:pt x="1515343" y="724082"/>
                  <a:pt x="491598" y="667698"/>
                  <a:pt x="0" y="640990"/>
                </a:cubicBezTo>
              </a:path>
            </a:pathLst>
          </a:custGeom>
          <a:ln w="38100" cmpd="sng">
            <a:solidFill>
              <a:schemeClr val="accent1"/>
            </a:solidFill>
            <a:tailEnd type="stealth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4" name="Forme libre 13"/>
          <p:cNvSpPr/>
          <p:nvPr/>
        </p:nvSpPr>
        <p:spPr>
          <a:xfrm flipH="1" flipV="1">
            <a:off x="2879718" y="4073650"/>
            <a:ext cx="2611299" cy="297825"/>
          </a:xfrm>
          <a:custGeom>
            <a:avLst/>
            <a:gdLst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008911 w 2777473"/>
              <a:gd name="connsiteY2" fmla="*/ 1434129 h 1778364"/>
              <a:gd name="connsiteX3" fmla="*/ 1637997 w 2777473"/>
              <a:gd name="connsiteY3" fmla="*/ 45317 h 1778364"/>
              <a:gd name="connsiteX4" fmla="*/ 2777473 w 2777473"/>
              <a:gd name="connsiteY4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008911 w 2777473"/>
              <a:gd name="connsiteY2" fmla="*/ 1434129 h 1778364"/>
              <a:gd name="connsiteX3" fmla="*/ 1637997 w 2777473"/>
              <a:gd name="connsiteY3" fmla="*/ 45317 h 1778364"/>
              <a:gd name="connsiteX4" fmla="*/ 2777473 w 2777473"/>
              <a:gd name="connsiteY4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637997 w 2777473"/>
              <a:gd name="connsiteY2" fmla="*/ 45317 h 1778364"/>
              <a:gd name="connsiteX3" fmla="*/ 2777473 w 2777473"/>
              <a:gd name="connsiteY3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637997 w 2777473"/>
              <a:gd name="connsiteY2" fmla="*/ 45317 h 1778364"/>
              <a:gd name="connsiteX3" fmla="*/ 2777473 w 2777473"/>
              <a:gd name="connsiteY3" fmla="*/ 472644 h 1778364"/>
              <a:gd name="connsiteX0" fmla="*/ 0 w 2777473"/>
              <a:gd name="connsiteY0" fmla="*/ 1814356 h 1814356"/>
              <a:gd name="connsiteX1" fmla="*/ 1008911 w 2777473"/>
              <a:gd name="connsiteY1" fmla="*/ 1470121 h 1814356"/>
              <a:gd name="connsiteX2" fmla="*/ 1637997 w 2777473"/>
              <a:gd name="connsiteY2" fmla="*/ 81309 h 1814356"/>
              <a:gd name="connsiteX3" fmla="*/ 2777473 w 2777473"/>
              <a:gd name="connsiteY3" fmla="*/ 508636 h 1814356"/>
              <a:gd name="connsiteX0" fmla="*/ 0 w 2777473"/>
              <a:gd name="connsiteY0" fmla="*/ 1830162 h 1830162"/>
              <a:gd name="connsiteX1" fmla="*/ 1008911 w 2777473"/>
              <a:gd name="connsiteY1" fmla="*/ 1485927 h 1830162"/>
              <a:gd name="connsiteX2" fmla="*/ 1637997 w 2777473"/>
              <a:gd name="connsiteY2" fmla="*/ 97115 h 1830162"/>
              <a:gd name="connsiteX3" fmla="*/ 2777473 w 2777473"/>
              <a:gd name="connsiteY3" fmla="*/ 524442 h 1830162"/>
              <a:gd name="connsiteX0" fmla="*/ 0 w 2777473"/>
              <a:gd name="connsiteY0" fmla="*/ 1830162 h 1830162"/>
              <a:gd name="connsiteX1" fmla="*/ 1008911 w 2777473"/>
              <a:gd name="connsiteY1" fmla="*/ 1485927 h 1830162"/>
              <a:gd name="connsiteX2" fmla="*/ 1637997 w 2777473"/>
              <a:gd name="connsiteY2" fmla="*/ 97115 h 1830162"/>
              <a:gd name="connsiteX3" fmla="*/ 2777473 w 2777473"/>
              <a:gd name="connsiteY3" fmla="*/ 524442 h 1830162"/>
              <a:gd name="connsiteX0" fmla="*/ 0 w 2777473"/>
              <a:gd name="connsiteY0" fmla="*/ 1830162 h 1830162"/>
              <a:gd name="connsiteX1" fmla="*/ 1637997 w 2777473"/>
              <a:gd name="connsiteY1" fmla="*/ 97115 h 1830162"/>
              <a:gd name="connsiteX2" fmla="*/ 2777473 w 2777473"/>
              <a:gd name="connsiteY2" fmla="*/ 524442 h 1830162"/>
              <a:gd name="connsiteX0" fmla="*/ 0 w 2777473"/>
              <a:gd name="connsiteY0" fmla="*/ 1830162 h 1861956"/>
              <a:gd name="connsiteX1" fmla="*/ 1637997 w 2777473"/>
              <a:gd name="connsiteY1" fmla="*/ 97115 h 1861956"/>
              <a:gd name="connsiteX2" fmla="*/ 2777473 w 2777473"/>
              <a:gd name="connsiteY2" fmla="*/ 524442 h 1861956"/>
              <a:gd name="connsiteX0" fmla="*/ 985339 w 1652798"/>
              <a:gd name="connsiteY0" fmla="*/ 3420689 h 3440422"/>
              <a:gd name="connsiteX1" fmla="*/ 167 w 1652798"/>
              <a:gd name="connsiteY1" fmla="*/ 215739 h 3440422"/>
              <a:gd name="connsiteX2" fmla="*/ 1139643 w 1652798"/>
              <a:gd name="connsiteY2" fmla="*/ 643066 h 3440422"/>
              <a:gd name="connsiteX0" fmla="*/ 4664805 w 5024972"/>
              <a:gd name="connsiteY0" fmla="*/ 2844980 h 3160167"/>
              <a:gd name="connsiteX1" fmla="*/ 74 w 5024972"/>
              <a:gd name="connsiteY1" fmla="*/ 2892461 h 3160167"/>
              <a:gd name="connsiteX2" fmla="*/ 4819109 w 5024972"/>
              <a:gd name="connsiteY2" fmla="*/ 67357 h 3160167"/>
              <a:gd name="connsiteX0" fmla="*/ 4870369 w 5263639"/>
              <a:gd name="connsiteY0" fmla="*/ 1390603 h 1603948"/>
              <a:gd name="connsiteX1" fmla="*/ 205638 w 5263639"/>
              <a:gd name="connsiteY1" fmla="*/ 1438084 h 1603948"/>
              <a:gd name="connsiteX2" fmla="*/ 775376 w 5263639"/>
              <a:gd name="connsiteY2" fmla="*/ 108623 h 1603948"/>
              <a:gd name="connsiteX0" fmla="*/ 4095154 w 4738050"/>
              <a:gd name="connsiteY0" fmla="*/ 1435725 h 1510991"/>
              <a:gd name="connsiteX1" fmla="*/ 2302853 w 4738050"/>
              <a:gd name="connsiteY1" fmla="*/ 877826 h 1510991"/>
              <a:gd name="connsiteX2" fmla="*/ 161 w 4738050"/>
              <a:gd name="connsiteY2" fmla="*/ 153745 h 1510991"/>
              <a:gd name="connsiteX0" fmla="*/ 4094993 w 4737889"/>
              <a:gd name="connsiteY0" fmla="*/ 1281980 h 1357246"/>
              <a:gd name="connsiteX1" fmla="*/ 2302692 w 4737889"/>
              <a:gd name="connsiteY1" fmla="*/ 724081 h 1357246"/>
              <a:gd name="connsiteX2" fmla="*/ 0 w 4737889"/>
              <a:gd name="connsiteY2" fmla="*/ 0 h 1357246"/>
              <a:gd name="connsiteX0" fmla="*/ 4094993 w 4741241"/>
              <a:gd name="connsiteY0" fmla="*/ 1281980 h 1344406"/>
              <a:gd name="connsiteX1" fmla="*/ 2326431 w 4741241"/>
              <a:gd name="connsiteY1" fmla="*/ 546028 h 1344406"/>
              <a:gd name="connsiteX2" fmla="*/ 0 w 4741241"/>
              <a:gd name="connsiteY2" fmla="*/ 0 h 1344406"/>
              <a:gd name="connsiteX0" fmla="*/ 4094993 w 4097888"/>
              <a:gd name="connsiteY0" fmla="*/ 1281980 h 1630747"/>
              <a:gd name="connsiteX1" fmla="*/ 2326431 w 4097888"/>
              <a:gd name="connsiteY1" fmla="*/ 546028 h 1630747"/>
              <a:gd name="connsiteX2" fmla="*/ 0 w 4097888"/>
              <a:gd name="connsiteY2" fmla="*/ 0 h 1630747"/>
              <a:gd name="connsiteX0" fmla="*/ 4094993 w 4097153"/>
              <a:gd name="connsiteY0" fmla="*/ 1281980 h 1673306"/>
              <a:gd name="connsiteX1" fmla="*/ 2326431 w 4097153"/>
              <a:gd name="connsiteY1" fmla="*/ 546028 h 1673306"/>
              <a:gd name="connsiteX2" fmla="*/ 0 w 4097153"/>
              <a:gd name="connsiteY2" fmla="*/ 0 h 1673306"/>
              <a:gd name="connsiteX0" fmla="*/ 3976297 w 3979146"/>
              <a:gd name="connsiteY0" fmla="*/ 736593 h 1061094"/>
              <a:gd name="connsiteX1" fmla="*/ 2207735 w 3979146"/>
              <a:gd name="connsiteY1" fmla="*/ 641 h 1061094"/>
              <a:gd name="connsiteX2" fmla="*/ 0 w 3979146"/>
              <a:gd name="connsiteY2" fmla="*/ 594151 h 1061094"/>
              <a:gd name="connsiteX0" fmla="*/ 3976297 w 3979416"/>
              <a:gd name="connsiteY0" fmla="*/ 142442 h 604546"/>
              <a:gd name="connsiteX1" fmla="*/ 2314561 w 3979416"/>
              <a:gd name="connsiteY1" fmla="*/ 142442 h 604546"/>
              <a:gd name="connsiteX2" fmla="*/ 0 w 3979416"/>
              <a:gd name="connsiteY2" fmla="*/ 0 h 604546"/>
              <a:gd name="connsiteX0" fmla="*/ 3976297 w 3979416"/>
              <a:gd name="connsiteY0" fmla="*/ 142442 h 330282"/>
              <a:gd name="connsiteX1" fmla="*/ 2314561 w 3979416"/>
              <a:gd name="connsiteY1" fmla="*/ 142442 h 330282"/>
              <a:gd name="connsiteX2" fmla="*/ 0 w 3979416"/>
              <a:gd name="connsiteY2" fmla="*/ 0 h 330282"/>
              <a:gd name="connsiteX0" fmla="*/ 3976297 w 3979416"/>
              <a:gd name="connsiteY0" fmla="*/ 142442 h 261769"/>
              <a:gd name="connsiteX1" fmla="*/ 2314561 w 3979416"/>
              <a:gd name="connsiteY1" fmla="*/ 142442 h 261769"/>
              <a:gd name="connsiteX2" fmla="*/ 0 w 3979416"/>
              <a:gd name="connsiteY2" fmla="*/ 0 h 261769"/>
              <a:gd name="connsiteX0" fmla="*/ 4011905 w 4015040"/>
              <a:gd name="connsiteY0" fmla="*/ 20257 h 662170"/>
              <a:gd name="connsiteX1" fmla="*/ 2350169 w 4015040"/>
              <a:gd name="connsiteY1" fmla="*/ 20257 h 662170"/>
              <a:gd name="connsiteX2" fmla="*/ 0 w 4015040"/>
              <a:gd name="connsiteY2" fmla="*/ 661247 h 662170"/>
              <a:gd name="connsiteX0" fmla="*/ 4011905 w 4015040"/>
              <a:gd name="connsiteY0" fmla="*/ 0 h 642067"/>
              <a:gd name="connsiteX1" fmla="*/ 2350169 w 4015040"/>
              <a:gd name="connsiteY1" fmla="*/ 83091 h 642067"/>
              <a:gd name="connsiteX2" fmla="*/ 0 w 4015040"/>
              <a:gd name="connsiteY2" fmla="*/ 640990 h 642067"/>
              <a:gd name="connsiteX0" fmla="*/ 4011905 w 4015366"/>
              <a:gd name="connsiteY0" fmla="*/ 210993 h 882782"/>
              <a:gd name="connsiteX1" fmla="*/ 2350169 w 4015366"/>
              <a:gd name="connsiteY1" fmla="*/ 294084 h 882782"/>
              <a:gd name="connsiteX2" fmla="*/ 0 w 4015366"/>
              <a:gd name="connsiteY2" fmla="*/ 851983 h 882782"/>
              <a:gd name="connsiteX0" fmla="*/ 4011905 w 4013871"/>
              <a:gd name="connsiteY0" fmla="*/ 111992 h 828073"/>
              <a:gd name="connsiteX1" fmla="*/ 1578649 w 4013871"/>
              <a:gd name="connsiteY1" fmla="*/ 325656 h 828073"/>
              <a:gd name="connsiteX2" fmla="*/ 0 w 4013871"/>
              <a:gd name="connsiteY2" fmla="*/ 752982 h 828073"/>
              <a:gd name="connsiteX0" fmla="*/ 4011905 w 4013475"/>
              <a:gd name="connsiteY0" fmla="*/ 0 h 642866"/>
              <a:gd name="connsiteX1" fmla="*/ 1578649 w 4013475"/>
              <a:gd name="connsiteY1" fmla="*/ 213664 h 642866"/>
              <a:gd name="connsiteX2" fmla="*/ 0 w 4013475"/>
              <a:gd name="connsiteY2" fmla="*/ 640990 h 642866"/>
              <a:gd name="connsiteX0" fmla="*/ 4011905 w 4013396"/>
              <a:gd name="connsiteY0" fmla="*/ 0 h 655333"/>
              <a:gd name="connsiteX1" fmla="*/ 1459954 w 4013396"/>
              <a:gd name="connsiteY1" fmla="*/ 486678 h 655333"/>
              <a:gd name="connsiteX2" fmla="*/ 0 w 4013396"/>
              <a:gd name="connsiteY2" fmla="*/ 640990 h 655333"/>
              <a:gd name="connsiteX0" fmla="*/ 4011905 w 4013311"/>
              <a:gd name="connsiteY0" fmla="*/ 0 h 730936"/>
              <a:gd name="connsiteX1" fmla="*/ 1459954 w 4013311"/>
              <a:gd name="connsiteY1" fmla="*/ 486678 h 730936"/>
              <a:gd name="connsiteX2" fmla="*/ 0 w 4013311"/>
              <a:gd name="connsiteY2" fmla="*/ 640990 h 730936"/>
              <a:gd name="connsiteX0" fmla="*/ 4011905 w 4013304"/>
              <a:gd name="connsiteY0" fmla="*/ 0 h 672134"/>
              <a:gd name="connsiteX1" fmla="*/ 1448084 w 4013304"/>
              <a:gd name="connsiteY1" fmla="*/ 356106 h 672134"/>
              <a:gd name="connsiteX2" fmla="*/ 0 w 4013304"/>
              <a:gd name="connsiteY2" fmla="*/ 640990 h 672134"/>
              <a:gd name="connsiteX0" fmla="*/ 4011905 w 4013304"/>
              <a:gd name="connsiteY0" fmla="*/ 0 h 659501"/>
              <a:gd name="connsiteX1" fmla="*/ 1448084 w 4013304"/>
              <a:gd name="connsiteY1" fmla="*/ 308625 h 659501"/>
              <a:gd name="connsiteX2" fmla="*/ 0 w 4013304"/>
              <a:gd name="connsiteY2" fmla="*/ 640990 h 659501"/>
              <a:gd name="connsiteX0" fmla="*/ 3715167 w 3717145"/>
              <a:gd name="connsiteY0" fmla="*/ 0 h 642957"/>
              <a:gd name="connsiteX1" fmla="*/ 1448084 w 3717145"/>
              <a:gd name="connsiteY1" fmla="*/ 308625 h 642957"/>
              <a:gd name="connsiteX2" fmla="*/ 0 w 3717145"/>
              <a:gd name="connsiteY2" fmla="*/ 640990 h 642957"/>
              <a:gd name="connsiteX0" fmla="*/ 3715167 w 3715167"/>
              <a:gd name="connsiteY0" fmla="*/ 0 h 642957"/>
              <a:gd name="connsiteX1" fmla="*/ 1448084 w 3715167"/>
              <a:gd name="connsiteY1" fmla="*/ 308625 h 642957"/>
              <a:gd name="connsiteX2" fmla="*/ 0 w 3715167"/>
              <a:gd name="connsiteY2" fmla="*/ 640990 h 642957"/>
              <a:gd name="connsiteX0" fmla="*/ 3715167 w 3715167"/>
              <a:gd name="connsiteY0" fmla="*/ 0 h 642150"/>
              <a:gd name="connsiteX1" fmla="*/ 2243344 w 3715167"/>
              <a:gd name="connsiteY1" fmla="*/ 118702 h 642150"/>
              <a:gd name="connsiteX2" fmla="*/ 0 w 3715167"/>
              <a:gd name="connsiteY2" fmla="*/ 640990 h 642150"/>
              <a:gd name="connsiteX0" fmla="*/ 3537124 w 3537124"/>
              <a:gd name="connsiteY0" fmla="*/ 0 h 511936"/>
              <a:gd name="connsiteX1" fmla="*/ 2065301 w 3537124"/>
              <a:gd name="connsiteY1" fmla="*/ 118702 h 511936"/>
              <a:gd name="connsiteX2" fmla="*/ 0 w 3537124"/>
              <a:gd name="connsiteY2" fmla="*/ 510418 h 511936"/>
              <a:gd name="connsiteX0" fmla="*/ 3537124 w 3537124"/>
              <a:gd name="connsiteY0" fmla="*/ 0 h 611272"/>
              <a:gd name="connsiteX1" fmla="*/ 2065301 w 3537124"/>
              <a:gd name="connsiteY1" fmla="*/ 118702 h 611272"/>
              <a:gd name="connsiteX2" fmla="*/ 0 w 3537124"/>
              <a:gd name="connsiteY2" fmla="*/ 510418 h 611272"/>
              <a:gd name="connsiteX0" fmla="*/ 2611299 w 2611299"/>
              <a:gd name="connsiteY0" fmla="*/ 0 h 422647"/>
              <a:gd name="connsiteX1" fmla="*/ 1139476 w 2611299"/>
              <a:gd name="connsiteY1" fmla="*/ 118702 h 422647"/>
              <a:gd name="connsiteX2" fmla="*/ 0 w 2611299"/>
              <a:gd name="connsiteY2" fmla="*/ 296755 h 422647"/>
              <a:gd name="connsiteX0" fmla="*/ 2611299 w 2611299"/>
              <a:gd name="connsiteY0" fmla="*/ 0 h 316887"/>
              <a:gd name="connsiteX1" fmla="*/ 1139476 w 2611299"/>
              <a:gd name="connsiteY1" fmla="*/ 118702 h 316887"/>
              <a:gd name="connsiteX2" fmla="*/ 0 w 2611299"/>
              <a:gd name="connsiteY2" fmla="*/ 296755 h 316887"/>
              <a:gd name="connsiteX0" fmla="*/ 2611299 w 2611299"/>
              <a:gd name="connsiteY0" fmla="*/ 0 h 297825"/>
              <a:gd name="connsiteX1" fmla="*/ 1139476 w 2611299"/>
              <a:gd name="connsiteY1" fmla="*/ 118702 h 297825"/>
              <a:gd name="connsiteX2" fmla="*/ 0 w 2611299"/>
              <a:gd name="connsiteY2" fmla="*/ 296755 h 297825"/>
              <a:gd name="connsiteX0" fmla="*/ 2611299 w 2611299"/>
              <a:gd name="connsiteY0" fmla="*/ 0 h 297825"/>
              <a:gd name="connsiteX1" fmla="*/ 1139476 w 2611299"/>
              <a:gd name="connsiteY1" fmla="*/ 118702 h 297825"/>
              <a:gd name="connsiteX2" fmla="*/ 0 w 2611299"/>
              <a:gd name="connsiteY2" fmla="*/ 296755 h 29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1299" h="297825">
                <a:moveTo>
                  <a:pt x="2611299" y="0"/>
                </a:moveTo>
                <a:cubicBezTo>
                  <a:pt x="2192897" y="42536"/>
                  <a:pt x="1574693" y="69243"/>
                  <a:pt x="1139476" y="118702"/>
                </a:cubicBezTo>
                <a:cubicBezTo>
                  <a:pt x="704259" y="168161"/>
                  <a:pt x="384770" y="311593"/>
                  <a:pt x="0" y="296755"/>
                </a:cubicBezTo>
              </a:path>
            </a:pathLst>
          </a:custGeom>
          <a:ln w="38100" cmpd="sng">
            <a:solidFill>
              <a:schemeClr val="accent1"/>
            </a:solidFill>
            <a:tailEnd type="stealth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" name="Forme libre 14"/>
          <p:cNvSpPr/>
          <p:nvPr/>
        </p:nvSpPr>
        <p:spPr>
          <a:xfrm flipH="1" flipV="1">
            <a:off x="2896805" y="4639190"/>
            <a:ext cx="2563821" cy="534158"/>
          </a:xfrm>
          <a:custGeom>
            <a:avLst/>
            <a:gdLst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008911 w 2777473"/>
              <a:gd name="connsiteY2" fmla="*/ 1434129 h 1778364"/>
              <a:gd name="connsiteX3" fmla="*/ 1637997 w 2777473"/>
              <a:gd name="connsiteY3" fmla="*/ 45317 h 1778364"/>
              <a:gd name="connsiteX4" fmla="*/ 2777473 w 2777473"/>
              <a:gd name="connsiteY4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008911 w 2777473"/>
              <a:gd name="connsiteY2" fmla="*/ 1434129 h 1778364"/>
              <a:gd name="connsiteX3" fmla="*/ 1637997 w 2777473"/>
              <a:gd name="connsiteY3" fmla="*/ 45317 h 1778364"/>
              <a:gd name="connsiteX4" fmla="*/ 2777473 w 2777473"/>
              <a:gd name="connsiteY4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637997 w 2777473"/>
              <a:gd name="connsiteY2" fmla="*/ 45317 h 1778364"/>
              <a:gd name="connsiteX3" fmla="*/ 2777473 w 2777473"/>
              <a:gd name="connsiteY3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637997 w 2777473"/>
              <a:gd name="connsiteY2" fmla="*/ 45317 h 1778364"/>
              <a:gd name="connsiteX3" fmla="*/ 2777473 w 2777473"/>
              <a:gd name="connsiteY3" fmla="*/ 472644 h 1778364"/>
              <a:gd name="connsiteX0" fmla="*/ 0 w 2777473"/>
              <a:gd name="connsiteY0" fmla="*/ 1814356 h 1814356"/>
              <a:gd name="connsiteX1" fmla="*/ 1008911 w 2777473"/>
              <a:gd name="connsiteY1" fmla="*/ 1470121 h 1814356"/>
              <a:gd name="connsiteX2" fmla="*/ 1637997 w 2777473"/>
              <a:gd name="connsiteY2" fmla="*/ 81309 h 1814356"/>
              <a:gd name="connsiteX3" fmla="*/ 2777473 w 2777473"/>
              <a:gd name="connsiteY3" fmla="*/ 508636 h 1814356"/>
              <a:gd name="connsiteX0" fmla="*/ 0 w 2777473"/>
              <a:gd name="connsiteY0" fmla="*/ 1830162 h 1830162"/>
              <a:gd name="connsiteX1" fmla="*/ 1008911 w 2777473"/>
              <a:gd name="connsiteY1" fmla="*/ 1485927 h 1830162"/>
              <a:gd name="connsiteX2" fmla="*/ 1637997 w 2777473"/>
              <a:gd name="connsiteY2" fmla="*/ 97115 h 1830162"/>
              <a:gd name="connsiteX3" fmla="*/ 2777473 w 2777473"/>
              <a:gd name="connsiteY3" fmla="*/ 524442 h 1830162"/>
              <a:gd name="connsiteX0" fmla="*/ 0 w 2777473"/>
              <a:gd name="connsiteY0" fmla="*/ 1830162 h 1830162"/>
              <a:gd name="connsiteX1" fmla="*/ 1008911 w 2777473"/>
              <a:gd name="connsiteY1" fmla="*/ 1485927 h 1830162"/>
              <a:gd name="connsiteX2" fmla="*/ 1637997 w 2777473"/>
              <a:gd name="connsiteY2" fmla="*/ 97115 h 1830162"/>
              <a:gd name="connsiteX3" fmla="*/ 2777473 w 2777473"/>
              <a:gd name="connsiteY3" fmla="*/ 524442 h 1830162"/>
              <a:gd name="connsiteX0" fmla="*/ 0 w 2777473"/>
              <a:gd name="connsiteY0" fmla="*/ 1830162 h 1830162"/>
              <a:gd name="connsiteX1" fmla="*/ 1637997 w 2777473"/>
              <a:gd name="connsiteY1" fmla="*/ 97115 h 1830162"/>
              <a:gd name="connsiteX2" fmla="*/ 2777473 w 2777473"/>
              <a:gd name="connsiteY2" fmla="*/ 524442 h 1830162"/>
              <a:gd name="connsiteX0" fmla="*/ 0 w 2777473"/>
              <a:gd name="connsiteY0" fmla="*/ 1830162 h 1861956"/>
              <a:gd name="connsiteX1" fmla="*/ 1637997 w 2777473"/>
              <a:gd name="connsiteY1" fmla="*/ 97115 h 1861956"/>
              <a:gd name="connsiteX2" fmla="*/ 2777473 w 2777473"/>
              <a:gd name="connsiteY2" fmla="*/ 524442 h 1861956"/>
              <a:gd name="connsiteX0" fmla="*/ 985339 w 1652798"/>
              <a:gd name="connsiteY0" fmla="*/ 3420689 h 3440422"/>
              <a:gd name="connsiteX1" fmla="*/ 167 w 1652798"/>
              <a:gd name="connsiteY1" fmla="*/ 215739 h 3440422"/>
              <a:gd name="connsiteX2" fmla="*/ 1139643 w 1652798"/>
              <a:gd name="connsiteY2" fmla="*/ 643066 h 3440422"/>
              <a:gd name="connsiteX0" fmla="*/ 4664805 w 5024972"/>
              <a:gd name="connsiteY0" fmla="*/ 2844980 h 3160167"/>
              <a:gd name="connsiteX1" fmla="*/ 74 w 5024972"/>
              <a:gd name="connsiteY1" fmla="*/ 2892461 h 3160167"/>
              <a:gd name="connsiteX2" fmla="*/ 4819109 w 5024972"/>
              <a:gd name="connsiteY2" fmla="*/ 67357 h 3160167"/>
              <a:gd name="connsiteX0" fmla="*/ 4870369 w 5263639"/>
              <a:gd name="connsiteY0" fmla="*/ 1390603 h 1603948"/>
              <a:gd name="connsiteX1" fmla="*/ 205638 w 5263639"/>
              <a:gd name="connsiteY1" fmla="*/ 1438084 h 1603948"/>
              <a:gd name="connsiteX2" fmla="*/ 775376 w 5263639"/>
              <a:gd name="connsiteY2" fmla="*/ 108623 h 1603948"/>
              <a:gd name="connsiteX0" fmla="*/ 4095154 w 4738050"/>
              <a:gd name="connsiteY0" fmla="*/ 1435725 h 1510991"/>
              <a:gd name="connsiteX1" fmla="*/ 2302853 w 4738050"/>
              <a:gd name="connsiteY1" fmla="*/ 877826 h 1510991"/>
              <a:gd name="connsiteX2" fmla="*/ 161 w 4738050"/>
              <a:gd name="connsiteY2" fmla="*/ 153745 h 1510991"/>
              <a:gd name="connsiteX0" fmla="*/ 4094993 w 4737889"/>
              <a:gd name="connsiteY0" fmla="*/ 1281980 h 1357246"/>
              <a:gd name="connsiteX1" fmla="*/ 2302692 w 4737889"/>
              <a:gd name="connsiteY1" fmla="*/ 724081 h 1357246"/>
              <a:gd name="connsiteX2" fmla="*/ 0 w 4737889"/>
              <a:gd name="connsiteY2" fmla="*/ 0 h 1357246"/>
              <a:gd name="connsiteX0" fmla="*/ 4094993 w 4741241"/>
              <a:gd name="connsiteY0" fmla="*/ 1281980 h 1344406"/>
              <a:gd name="connsiteX1" fmla="*/ 2326431 w 4741241"/>
              <a:gd name="connsiteY1" fmla="*/ 546028 h 1344406"/>
              <a:gd name="connsiteX2" fmla="*/ 0 w 4741241"/>
              <a:gd name="connsiteY2" fmla="*/ 0 h 1344406"/>
              <a:gd name="connsiteX0" fmla="*/ 4094993 w 4097888"/>
              <a:gd name="connsiteY0" fmla="*/ 1281980 h 1630747"/>
              <a:gd name="connsiteX1" fmla="*/ 2326431 w 4097888"/>
              <a:gd name="connsiteY1" fmla="*/ 546028 h 1630747"/>
              <a:gd name="connsiteX2" fmla="*/ 0 w 4097888"/>
              <a:gd name="connsiteY2" fmla="*/ 0 h 1630747"/>
              <a:gd name="connsiteX0" fmla="*/ 4094993 w 4097153"/>
              <a:gd name="connsiteY0" fmla="*/ 1281980 h 1673306"/>
              <a:gd name="connsiteX1" fmla="*/ 2326431 w 4097153"/>
              <a:gd name="connsiteY1" fmla="*/ 546028 h 1673306"/>
              <a:gd name="connsiteX2" fmla="*/ 0 w 4097153"/>
              <a:gd name="connsiteY2" fmla="*/ 0 h 1673306"/>
              <a:gd name="connsiteX0" fmla="*/ 3976297 w 3979146"/>
              <a:gd name="connsiteY0" fmla="*/ 736593 h 1061094"/>
              <a:gd name="connsiteX1" fmla="*/ 2207735 w 3979146"/>
              <a:gd name="connsiteY1" fmla="*/ 641 h 1061094"/>
              <a:gd name="connsiteX2" fmla="*/ 0 w 3979146"/>
              <a:gd name="connsiteY2" fmla="*/ 594151 h 1061094"/>
              <a:gd name="connsiteX0" fmla="*/ 3976297 w 3979416"/>
              <a:gd name="connsiteY0" fmla="*/ 142442 h 604546"/>
              <a:gd name="connsiteX1" fmla="*/ 2314561 w 3979416"/>
              <a:gd name="connsiteY1" fmla="*/ 142442 h 604546"/>
              <a:gd name="connsiteX2" fmla="*/ 0 w 3979416"/>
              <a:gd name="connsiteY2" fmla="*/ 0 h 604546"/>
              <a:gd name="connsiteX0" fmla="*/ 3976297 w 3979416"/>
              <a:gd name="connsiteY0" fmla="*/ 142442 h 330282"/>
              <a:gd name="connsiteX1" fmla="*/ 2314561 w 3979416"/>
              <a:gd name="connsiteY1" fmla="*/ 142442 h 330282"/>
              <a:gd name="connsiteX2" fmla="*/ 0 w 3979416"/>
              <a:gd name="connsiteY2" fmla="*/ 0 h 330282"/>
              <a:gd name="connsiteX0" fmla="*/ 3976297 w 3979416"/>
              <a:gd name="connsiteY0" fmla="*/ 142442 h 261769"/>
              <a:gd name="connsiteX1" fmla="*/ 2314561 w 3979416"/>
              <a:gd name="connsiteY1" fmla="*/ 142442 h 261769"/>
              <a:gd name="connsiteX2" fmla="*/ 0 w 3979416"/>
              <a:gd name="connsiteY2" fmla="*/ 0 h 261769"/>
              <a:gd name="connsiteX0" fmla="*/ 4011905 w 4015040"/>
              <a:gd name="connsiteY0" fmla="*/ 20257 h 662170"/>
              <a:gd name="connsiteX1" fmla="*/ 2350169 w 4015040"/>
              <a:gd name="connsiteY1" fmla="*/ 20257 h 662170"/>
              <a:gd name="connsiteX2" fmla="*/ 0 w 4015040"/>
              <a:gd name="connsiteY2" fmla="*/ 661247 h 662170"/>
              <a:gd name="connsiteX0" fmla="*/ 4011905 w 4015040"/>
              <a:gd name="connsiteY0" fmla="*/ 0 h 642067"/>
              <a:gd name="connsiteX1" fmla="*/ 2350169 w 4015040"/>
              <a:gd name="connsiteY1" fmla="*/ 83091 h 642067"/>
              <a:gd name="connsiteX2" fmla="*/ 0 w 4015040"/>
              <a:gd name="connsiteY2" fmla="*/ 640990 h 642067"/>
              <a:gd name="connsiteX0" fmla="*/ 4011905 w 4015366"/>
              <a:gd name="connsiteY0" fmla="*/ 210993 h 882782"/>
              <a:gd name="connsiteX1" fmla="*/ 2350169 w 4015366"/>
              <a:gd name="connsiteY1" fmla="*/ 294084 h 882782"/>
              <a:gd name="connsiteX2" fmla="*/ 0 w 4015366"/>
              <a:gd name="connsiteY2" fmla="*/ 851983 h 882782"/>
              <a:gd name="connsiteX0" fmla="*/ 4011905 w 4013871"/>
              <a:gd name="connsiteY0" fmla="*/ 111992 h 828073"/>
              <a:gd name="connsiteX1" fmla="*/ 1578649 w 4013871"/>
              <a:gd name="connsiteY1" fmla="*/ 325656 h 828073"/>
              <a:gd name="connsiteX2" fmla="*/ 0 w 4013871"/>
              <a:gd name="connsiteY2" fmla="*/ 752982 h 828073"/>
              <a:gd name="connsiteX0" fmla="*/ 4011905 w 4013475"/>
              <a:gd name="connsiteY0" fmla="*/ 0 h 642866"/>
              <a:gd name="connsiteX1" fmla="*/ 1578649 w 4013475"/>
              <a:gd name="connsiteY1" fmla="*/ 213664 h 642866"/>
              <a:gd name="connsiteX2" fmla="*/ 0 w 4013475"/>
              <a:gd name="connsiteY2" fmla="*/ 640990 h 642866"/>
              <a:gd name="connsiteX0" fmla="*/ 4011905 w 4013396"/>
              <a:gd name="connsiteY0" fmla="*/ 0 h 655333"/>
              <a:gd name="connsiteX1" fmla="*/ 1459954 w 4013396"/>
              <a:gd name="connsiteY1" fmla="*/ 486678 h 655333"/>
              <a:gd name="connsiteX2" fmla="*/ 0 w 4013396"/>
              <a:gd name="connsiteY2" fmla="*/ 640990 h 655333"/>
              <a:gd name="connsiteX0" fmla="*/ 4011905 w 4013311"/>
              <a:gd name="connsiteY0" fmla="*/ 0 h 730936"/>
              <a:gd name="connsiteX1" fmla="*/ 1459954 w 4013311"/>
              <a:gd name="connsiteY1" fmla="*/ 486678 h 730936"/>
              <a:gd name="connsiteX2" fmla="*/ 0 w 4013311"/>
              <a:gd name="connsiteY2" fmla="*/ 640990 h 730936"/>
              <a:gd name="connsiteX0" fmla="*/ 4011905 w 4013304"/>
              <a:gd name="connsiteY0" fmla="*/ 0 h 672134"/>
              <a:gd name="connsiteX1" fmla="*/ 1448084 w 4013304"/>
              <a:gd name="connsiteY1" fmla="*/ 356106 h 672134"/>
              <a:gd name="connsiteX2" fmla="*/ 0 w 4013304"/>
              <a:gd name="connsiteY2" fmla="*/ 640990 h 672134"/>
              <a:gd name="connsiteX0" fmla="*/ 4011905 w 4013304"/>
              <a:gd name="connsiteY0" fmla="*/ 0 h 659501"/>
              <a:gd name="connsiteX1" fmla="*/ 1448084 w 4013304"/>
              <a:gd name="connsiteY1" fmla="*/ 308625 h 659501"/>
              <a:gd name="connsiteX2" fmla="*/ 0 w 4013304"/>
              <a:gd name="connsiteY2" fmla="*/ 640990 h 659501"/>
              <a:gd name="connsiteX0" fmla="*/ 3715167 w 3717145"/>
              <a:gd name="connsiteY0" fmla="*/ 0 h 642957"/>
              <a:gd name="connsiteX1" fmla="*/ 1448084 w 3717145"/>
              <a:gd name="connsiteY1" fmla="*/ 308625 h 642957"/>
              <a:gd name="connsiteX2" fmla="*/ 0 w 3717145"/>
              <a:gd name="connsiteY2" fmla="*/ 640990 h 642957"/>
              <a:gd name="connsiteX0" fmla="*/ 3715167 w 3715167"/>
              <a:gd name="connsiteY0" fmla="*/ 0 h 642957"/>
              <a:gd name="connsiteX1" fmla="*/ 1448084 w 3715167"/>
              <a:gd name="connsiteY1" fmla="*/ 308625 h 642957"/>
              <a:gd name="connsiteX2" fmla="*/ 0 w 3715167"/>
              <a:gd name="connsiteY2" fmla="*/ 640990 h 642957"/>
              <a:gd name="connsiteX0" fmla="*/ 3715167 w 3715167"/>
              <a:gd name="connsiteY0" fmla="*/ 0 h 642150"/>
              <a:gd name="connsiteX1" fmla="*/ 2243344 w 3715167"/>
              <a:gd name="connsiteY1" fmla="*/ 118702 h 642150"/>
              <a:gd name="connsiteX2" fmla="*/ 0 w 3715167"/>
              <a:gd name="connsiteY2" fmla="*/ 640990 h 642150"/>
              <a:gd name="connsiteX0" fmla="*/ 3537124 w 3537124"/>
              <a:gd name="connsiteY0" fmla="*/ 0 h 511936"/>
              <a:gd name="connsiteX1" fmla="*/ 2065301 w 3537124"/>
              <a:gd name="connsiteY1" fmla="*/ 118702 h 511936"/>
              <a:gd name="connsiteX2" fmla="*/ 0 w 3537124"/>
              <a:gd name="connsiteY2" fmla="*/ 510418 h 511936"/>
              <a:gd name="connsiteX0" fmla="*/ 3537124 w 3537124"/>
              <a:gd name="connsiteY0" fmla="*/ 0 h 611272"/>
              <a:gd name="connsiteX1" fmla="*/ 2065301 w 3537124"/>
              <a:gd name="connsiteY1" fmla="*/ 118702 h 611272"/>
              <a:gd name="connsiteX2" fmla="*/ 0 w 3537124"/>
              <a:gd name="connsiteY2" fmla="*/ 510418 h 611272"/>
              <a:gd name="connsiteX0" fmla="*/ 2611299 w 2611299"/>
              <a:gd name="connsiteY0" fmla="*/ 0 h 422647"/>
              <a:gd name="connsiteX1" fmla="*/ 1139476 w 2611299"/>
              <a:gd name="connsiteY1" fmla="*/ 118702 h 422647"/>
              <a:gd name="connsiteX2" fmla="*/ 0 w 2611299"/>
              <a:gd name="connsiteY2" fmla="*/ 296755 h 422647"/>
              <a:gd name="connsiteX0" fmla="*/ 2611299 w 2611299"/>
              <a:gd name="connsiteY0" fmla="*/ 0 h 316887"/>
              <a:gd name="connsiteX1" fmla="*/ 1139476 w 2611299"/>
              <a:gd name="connsiteY1" fmla="*/ 118702 h 316887"/>
              <a:gd name="connsiteX2" fmla="*/ 0 w 2611299"/>
              <a:gd name="connsiteY2" fmla="*/ 296755 h 316887"/>
              <a:gd name="connsiteX0" fmla="*/ 2611299 w 2611299"/>
              <a:gd name="connsiteY0" fmla="*/ 0 h 297825"/>
              <a:gd name="connsiteX1" fmla="*/ 1139476 w 2611299"/>
              <a:gd name="connsiteY1" fmla="*/ 118702 h 297825"/>
              <a:gd name="connsiteX2" fmla="*/ 0 w 2611299"/>
              <a:gd name="connsiteY2" fmla="*/ 296755 h 297825"/>
              <a:gd name="connsiteX0" fmla="*/ 2611299 w 2611299"/>
              <a:gd name="connsiteY0" fmla="*/ 0 h 297825"/>
              <a:gd name="connsiteX1" fmla="*/ 1139476 w 2611299"/>
              <a:gd name="connsiteY1" fmla="*/ 118702 h 297825"/>
              <a:gd name="connsiteX2" fmla="*/ 0 w 2611299"/>
              <a:gd name="connsiteY2" fmla="*/ 296755 h 297825"/>
              <a:gd name="connsiteX0" fmla="*/ 2563821 w 2563821"/>
              <a:gd name="connsiteY0" fmla="*/ 534158 h 678808"/>
              <a:gd name="connsiteX1" fmla="*/ 1091998 w 2563821"/>
              <a:gd name="connsiteY1" fmla="*/ 652860 h 678808"/>
              <a:gd name="connsiteX2" fmla="*/ 0 w 2563821"/>
              <a:gd name="connsiteY2" fmla="*/ 0 h 678808"/>
              <a:gd name="connsiteX0" fmla="*/ 2563821 w 2563821"/>
              <a:gd name="connsiteY0" fmla="*/ 534158 h 542400"/>
              <a:gd name="connsiteX1" fmla="*/ 1091998 w 2563821"/>
              <a:gd name="connsiteY1" fmla="*/ 356105 h 542400"/>
              <a:gd name="connsiteX2" fmla="*/ 0 w 2563821"/>
              <a:gd name="connsiteY2" fmla="*/ 0 h 542400"/>
              <a:gd name="connsiteX0" fmla="*/ 2563821 w 2563821"/>
              <a:gd name="connsiteY0" fmla="*/ 534158 h 534158"/>
              <a:gd name="connsiteX1" fmla="*/ 1091998 w 2563821"/>
              <a:gd name="connsiteY1" fmla="*/ 356105 h 534158"/>
              <a:gd name="connsiteX2" fmla="*/ 0 w 2563821"/>
              <a:gd name="connsiteY2" fmla="*/ 0 h 534158"/>
              <a:gd name="connsiteX0" fmla="*/ 2563821 w 2563821"/>
              <a:gd name="connsiteY0" fmla="*/ 534158 h 534158"/>
              <a:gd name="connsiteX1" fmla="*/ 890216 w 2563821"/>
              <a:gd name="connsiteY1" fmla="*/ 379846 h 534158"/>
              <a:gd name="connsiteX2" fmla="*/ 0 w 2563821"/>
              <a:gd name="connsiteY2" fmla="*/ 0 h 5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3821" h="534158">
                <a:moveTo>
                  <a:pt x="2563821" y="534158"/>
                </a:moveTo>
                <a:cubicBezTo>
                  <a:pt x="1635029" y="529214"/>
                  <a:pt x="1317520" y="468872"/>
                  <a:pt x="890216" y="379846"/>
                </a:cubicBezTo>
                <a:cubicBezTo>
                  <a:pt x="462913" y="290820"/>
                  <a:pt x="384770" y="14838"/>
                  <a:pt x="0" y="0"/>
                </a:cubicBezTo>
              </a:path>
            </a:pathLst>
          </a:custGeom>
          <a:ln w="38100" cmpd="sng">
            <a:solidFill>
              <a:srgbClr val="FFCC66"/>
            </a:solidFill>
            <a:tailEnd type="stealth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" name="Disque magnétique 3"/>
          <p:cNvSpPr/>
          <p:nvPr/>
        </p:nvSpPr>
        <p:spPr bwMode="auto">
          <a:xfrm>
            <a:off x="539552" y="3933056"/>
            <a:ext cx="504056" cy="864096"/>
          </a:xfrm>
          <a:prstGeom prst="flowChartMagneticDisk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1115615" y="3842063"/>
            <a:ext cx="700303" cy="405551"/>
          </a:xfrm>
          <a:custGeom>
            <a:avLst/>
            <a:gdLst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008911 w 2777473"/>
              <a:gd name="connsiteY2" fmla="*/ 1434129 h 1778364"/>
              <a:gd name="connsiteX3" fmla="*/ 1637997 w 2777473"/>
              <a:gd name="connsiteY3" fmla="*/ 45317 h 1778364"/>
              <a:gd name="connsiteX4" fmla="*/ 2777473 w 2777473"/>
              <a:gd name="connsiteY4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008911 w 2777473"/>
              <a:gd name="connsiteY2" fmla="*/ 1434129 h 1778364"/>
              <a:gd name="connsiteX3" fmla="*/ 1637997 w 2777473"/>
              <a:gd name="connsiteY3" fmla="*/ 45317 h 1778364"/>
              <a:gd name="connsiteX4" fmla="*/ 2777473 w 2777473"/>
              <a:gd name="connsiteY4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637997 w 2777473"/>
              <a:gd name="connsiteY2" fmla="*/ 45317 h 1778364"/>
              <a:gd name="connsiteX3" fmla="*/ 2777473 w 2777473"/>
              <a:gd name="connsiteY3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637997 w 2777473"/>
              <a:gd name="connsiteY2" fmla="*/ 45317 h 1778364"/>
              <a:gd name="connsiteX3" fmla="*/ 2777473 w 2777473"/>
              <a:gd name="connsiteY3" fmla="*/ 472644 h 1778364"/>
              <a:gd name="connsiteX0" fmla="*/ 0 w 2777473"/>
              <a:gd name="connsiteY0" fmla="*/ 1814356 h 1814356"/>
              <a:gd name="connsiteX1" fmla="*/ 1008911 w 2777473"/>
              <a:gd name="connsiteY1" fmla="*/ 1470121 h 1814356"/>
              <a:gd name="connsiteX2" fmla="*/ 1637997 w 2777473"/>
              <a:gd name="connsiteY2" fmla="*/ 81309 h 1814356"/>
              <a:gd name="connsiteX3" fmla="*/ 2777473 w 2777473"/>
              <a:gd name="connsiteY3" fmla="*/ 508636 h 1814356"/>
              <a:gd name="connsiteX0" fmla="*/ 0 w 2777473"/>
              <a:gd name="connsiteY0" fmla="*/ 1830162 h 1830162"/>
              <a:gd name="connsiteX1" fmla="*/ 1008911 w 2777473"/>
              <a:gd name="connsiteY1" fmla="*/ 1485927 h 1830162"/>
              <a:gd name="connsiteX2" fmla="*/ 1637997 w 2777473"/>
              <a:gd name="connsiteY2" fmla="*/ 97115 h 1830162"/>
              <a:gd name="connsiteX3" fmla="*/ 2777473 w 2777473"/>
              <a:gd name="connsiteY3" fmla="*/ 524442 h 1830162"/>
              <a:gd name="connsiteX0" fmla="*/ 0 w 2777473"/>
              <a:gd name="connsiteY0" fmla="*/ 1830162 h 1830162"/>
              <a:gd name="connsiteX1" fmla="*/ 1008911 w 2777473"/>
              <a:gd name="connsiteY1" fmla="*/ 1485927 h 1830162"/>
              <a:gd name="connsiteX2" fmla="*/ 1637997 w 2777473"/>
              <a:gd name="connsiteY2" fmla="*/ 97115 h 1830162"/>
              <a:gd name="connsiteX3" fmla="*/ 2777473 w 2777473"/>
              <a:gd name="connsiteY3" fmla="*/ 524442 h 1830162"/>
              <a:gd name="connsiteX0" fmla="*/ 0 w 2777473"/>
              <a:gd name="connsiteY0" fmla="*/ 1830162 h 1830162"/>
              <a:gd name="connsiteX1" fmla="*/ 1637997 w 2777473"/>
              <a:gd name="connsiteY1" fmla="*/ 97115 h 1830162"/>
              <a:gd name="connsiteX2" fmla="*/ 2777473 w 2777473"/>
              <a:gd name="connsiteY2" fmla="*/ 524442 h 1830162"/>
              <a:gd name="connsiteX0" fmla="*/ 0 w 2777473"/>
              <a:gd name="connsiteY0" fmla="*/ 1830162 h 1861956"/>
              <a:gd name="connsiteX1" fmla="*/ 1637997 w 2777473"/>
              <a:gd name="connsiteY1" fmla="*/ 97115 h 1861956"/>
              <a:gd name="connsiteX2" fmla="*/ 2777473 w 2777473"/>
              <a:gd name="connsiteY2" fmla="*/ 524442 h 1861956"/>
              <a:gd name="connsiteX0" fmla="*/ 0 w 2777473"/>
              <a:gd name="connsiteY0" fmla="*/ 1623479 h 1662086"/>
              <a:gd name="connsiteX1" fmla="*/ 1222563 w 2777473"/>
              <a:gd name="connsiteY1" fmla="*/ 246537 h 1662086"/>
              <a:gd name="connsiteX2" fmla="*/ 2777473 w 2777473"/>
              <a:gd name="connsiteY2" fmla="*/ 317759 h 1662086"/>
              <a:gd name="connsiteX0" fmla="*/ 0 w 2777473"/>
              <a:gd name="connsiteY0" fmla="*/ 1623479 h 1623479"/>
              <a:gd name="connsiteX1" fmla="*/ 1222563 w 2777473"/>
              <a:gd name="connsiteY1" fmla="*/ 246537 h 1623479"/>
              <a:gd name="connsiteX2" fmla="*/ 2777473 w 2777473"/>
              <a:gd name="connsiteY2" fmla="*/ 317759 h 1623479"/>
              <a:gd name="connsiteX0" fmla="*/ 0 w 2908038"/>
              <a:gd name="connsiteY0" fmla="*/ 1630548 h 1630548"/>
              <a:gd name="connsiteX1" fmla="*/ 1353128 w 2908038"/>
              <a:gd name="connsiteY1" fmla="*/ 253606 h 1630548"/>
              <a:gd name="connsiteX2" fmla="*/ 2908038 w 2908038"/>
              <a:gd name="connsiteY2" fmla="*/ 324828 h 1630548"/>
              <a:gd name="connsiteX0" fmla="*/ 0 w 2908038"/>
              <a:gd name="connsiteY0" fmla="*/ 1630548 h 1630548"/>
              <a:gd name="connsiteX1" fmla="*/ 1353128 w 2908038"/>
              <a:gd name="connsiteY1" fmla="*/ 253606 h 1630548"/>
              <a:gd name="connsiteX2" fmla="*/ 2908038 w 2908038"/>
              <a:gd name="connsiteY2" fmla="*/ 324828 h 1630548"/>
              <a:gd name="connsiteX0" fmla="*/ 0 w 1376653"/>
              <a:gd name="connsiteY0" fmla="*/ 1383065 h 1383065"/>
              <a:gd name="connsiteX1" fmla="*/ 1353128 w 1376653"/>
              <a:gd name="connsiteY1" fmla="*/ 6123 h 1383065"/>
              <a:gd name="connsiteX2" fmla="*/ 902085 w 1376653"/>
              <a:gd name="connsiteY2" fmla="*/ 979479 h 1383065"/>
              <a:gd name="connsiteX0" fmla="*/ 0 w 902085"/>
              <a:gd name="connsiteY0" fmla="*/ 635778 h 635778"/>
              <a:gd name="connsiteX1" fmla="*/ 344216 w 902085"/>
              <a:gd name="connsiteY1" fmla="*/ 327153 h 635778"/>
              <a:gd name="connsiteX2" fmla="*/ 902085 w 902085"/>
              <a:gd name="connsiteY2" fmla="*/ 232192 h 635778"/>
              <a:gd name="connsiteX0" fmla="*/ 0 w 902085"/>
              <a:gd name="connsiteY0" fmla="*/ 403586 h 403586"/>
              <a:gd name="connsiteX1" fmla="*/ 902085 w 902085"/>
              <a:gd name="connsiteY1" fmla="*/ 0 h 403586"/>
              <a:gd name="connsiteX0" fmla="*/ 0 w 902085"/>
              <a:gd name="connsiteY0" fmla="*/ 403586 h 403586"/>
              <a:gd name="connsiteX1" fmla="*/ 902085 w 902085"/>
              <a:gd name="connsiteY1" fmla="*/ 0 h 403586"/>
              <a:gd name="connsiteX0" fmla="*/ 0 w 902085"/>
              <a:gd name="connsiteY0" fmla="*/ 403586 h 403586"/>
              <a:gd name="connsiteX1" fmla="*/ 902085 w 902085"/>
              <a:gd name="connsiteY1" fmla="*/ 0 h 403586"/>
              <a:gd name="connsiteX0" fmla="*/ 0 w 700303"/>
              <a:gd name="connsiteY0" fmla="*/ 403586 h 403586"/>
              <a:gd name="connsiteX1" fmla="*/ 700303 w 700303"/>
              <a:gd name="connsiteY1" fmla="*/ 0 h 403586"/>
              <a:gd name="connsiteX0" fmla="*/ 0 w 700303"/>
              <a:gd name="connsiteY0" fmla="*/ 405551 h 405551"/>
              <a:gd name="connsiteX1" fmla="*/ 700303 w 700303"/>
              <a:gd name="connsiteY1" fmla="*/ 1965 h 40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0303" h="405551">
                <a:moveTo>
                  <a:pt x="0" y="405551"/>
                </a:moveTo>
                <a:cubicBezTo>
                  <a:pt x="395652" y="330373"/>
                  <a:pt x="174086" y="-29688"/>
                  <a:pt x="700303" y="1965"/>
                </a:cubicBezTo>
              </a:path>
            </a:pathLst>
          </a:custGeom>
          <a:ln w="38100" cmpd="sng">
            <a:solidFill>
              <a:schemeClr val="accent6">
                <a:lumMod val="40000"/>
                <a:lumOff val="60000"/>
              </a:schemeClr>
            </a:solidFill>
            <a:tailEnd type="stealth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8" name="Forme libre 17"/>
          <p:cNvSpPr/>
          <p:nvPr/>
        </p:nvSpPr>
        <p:spPr>
          <a:xfrm flipV="1">
            <a:off x="1115616" y="4509120"/>
            <a:ext cx="700303" cy="405551"/>
          </a:xfrm>
          <a:custGeom>
            <a:avLst/>
            <a:gdLst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008911 w 2777473"/>
              <a:gd name="connsiteY2" fmla="*/ 1434129 h 1778364"/>
              <a:gd name="connsiteX3" fmla="*/ 1637997 w 2777473"/>
              <a:gd name="connsiteY3" fmla="*/ 45317 h 1778364"/>
              <a:gd name="connsiteX4" fmla="*/ 2777473 w 2777473"/>
              <a:gd name="connsiteY4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008911 w 2777473"/>
              <a:gd name="connsiteY2" fmla="*/ 1434129 h 1778364"/>
              <a:gd name="connsiteX3" fmla="*/ 1637997 w 2777473"/>
              <a:gd name="connsiteY3" fmla="*/ 45317 h 1778364"/>
              <a:gd name="connsiteX4" fmla="*/ 2777473 w 2777473"/>
              <a:gd name="connsiteY4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637997 w 2777473"/>
              <a:gd name="connsiteY2" fmla="*/ 45317 h 1778364"/>
              <a:gd name="connsiteX3" fmla="*/ 2777473 w 2777473"/>
              <a:gd name="connsiteY3" fmla="*/ 472644 h 1778364"/>
              <a:gd name="connsiteX0" fmla="*/ 0 w 2777473"/>
              <a:gd name="connsiteY0" fmla="*/ 1778364 h 1778364"/>
              <a:gd name="connsiteX1" fmla="*/ 1008911 w 2777473"/>
              <a:gd name="connsiteY1" fmla="*/ 1434129 h 1778364"/>
              <a:gd name="connsiteX2" fmla="*/ 1637997 w 2777473"/>
              <a:gd name="connsiteY2" fmla="*/ 45317 h 1778364"/>
              <a:gd name="connsiteX3" fmla="*/ 2777473 w 2777473"/>
              <a:gd name="connsiteY3" fmla="*/ 472644 h 1778364"/>
              <a:gd name="connsiteX0" fmla="*/ 0 w 2777473"/>
              <a:gd name="connsiteY0" fmla="*/ 1814356 h 1814356"/>
              <a:gd name="connsiteX1" fmla="*/ 1008911 w 2777473"/>
              <a:gd name="connsiteY1" fmla="*/ 1470121 h 1814356"/>
              <a:gd name="connsiteX2" fmla="*/ 1637997 w 2777473"/>
              <a:gd name="connsiteY2" fmla="*/ 81309 h 1814356"/>
              <a:gd name="connsiteX3" fmla="*/ 2777473 w 2777473"/>
              <a:gd name="connsiteY3" fmla="*/ 508636 h 1814356"/>
              <a:gd name="connsiteX0" fmla="*/ 0 w 2777473"/>
              <a:gd name="connsiteY0" fmla="*/ 1830162 h 1830162"/>
              <a:gd name="connsiteX1" fmla="*/ 1008911 w 2777473"/>
              <a:gd name="connsiteY1" fmla="*/ 1485927 h 1830162"/>
              <a:gd name="connsiteX2" fmla="*/ 1637997 w 2777473"/>
              <a:gd name="connsiteY2" fmla="*/ 97115 h 1830162"/>
              <a:gd name="connsiteX3" fmla="*/ 2777473 w 2777473"/>
              <a:gd name="connsiteY3" fmla="*/ 524442 h 1830162"/>
              <a:gd name="connsiteX0" fmla="*/ 0 w 2777473"/>
              <a:gd name="connsiteY0" fmla="*/ 1830162 h 1830162"/>
              <a:gd name="connsiteX1" fmla="*/ 1008911 w 2777473"/>
              <a:gd name="connsiteY1" fmla="*/ 1485927 h 1830162"/>
              <a:gd name="connsiteX2" fmla="*/ 1637997 w 2777473"/>
              <a:gd name="connsiteY2" fmla="*/ 97115 h 1830162"/>
              <a:gd name="connsiteX3" fmla="*/ 2777473 w 2777473"/>
              <a:gd name="connsiteY3" fmla="*/ 524442 h 1830162"/>
              <a:gd name="connsiteX0" fmla="*/ 0 w 2777473"/>
              <a:gd name="connsiteY0" fmla="*/ 1830162 h 1830162"/>
              <a:gd name="connsiteX1" fmla="*/ 1637997 w 2777473"/>
              <a:gd name="connsiteY1" fmla="*/ 97115 h 1830162"/>
              <a:gd name="connsiteX2" fmla="*/ 2777473 w 2777473"/>
              <a:gd name="connsiteY2" fmla="*/ 524442 h 1830162"/>
              <a:gd name="connsiteX0" fmla="*/ 0 w 2777473"/>
              <a:gd name="connsiteY0" fmla="*/ 1830162 h 1861956"/>
              <a:gd name="connsiteX1" fmla="*/ 1637997 w 2777473"/>
              <a:gd name="connsiteY1" fmla="*/ 97115 h 1861956"/>
              <a:gd name="connsiteX2" fmla="*/ 2777473 w 2777473"/>
              <a:gd name="connsiteY2" fmla="*/ 524442 h 1861956"/>
              <a:gd name="connsiteX0" fmla="*/ 0 w 2777473"/>
              <a:gd name="connsiteY0" fmla="*/ 1623479 h 1662086"/>
              <a:gd name="connsiteX1" fmla="*/ 1222563 w 2777473"/>
              <a:gd name="connsiteY1" fmla="*/ 246537 h 1662086"/>
              <a:gd name="connsiteX2" fmla="*/ 2777473 w 2777473"/>
              <a:gd name="connsiteY2" fmla="*/ 317759 h 1662086"/>
              <a:gd name="connsiteX0" fmla="*/ 0 w 2777473"/>
              <a:gd name="connsiteY0" fmla="*/ 1623479 h 1623479"/>
              <a:gd name="connsiteX1" fmla="*/ 1222563 w 2777473"/>
              <a:gd name="connsiteY1" fmla="*/ 246537 h 1623479"/>
              <a:gd name="connsiteX2" fmla="*/ 2777473 w 2777473"/>
              <a:gd name="connsiteY2" fmla="*/ 317759 h 1623479"/>
              <a:gd name="connsiteX0" fmla="*/ 0 w 2908038"/>
              <a:gd name="connsiteY0" fmla="*/ 1630548 h 1630548"/>
              <a:gd name="connsiteX1" fmla="*/ 1353128 w 2908038"/>
              <a:gd name="connsiteY1" fmla="*/ 253606 h 1630548"/>
              <a:gd name="connsiteX2" fmla="*/ 2908038 w 2908038"/>
              <a:gd name="connsiteY2" fmla="*/ 324828 h 1630548"/>
              <a:gd name="connsiteX0" fmla="*/ 0 w 2908038"/>
              <a:gd name="connsiteY0" fmla="*/ 1630548 h 1630548"/>
              <a:gd name="connsiteX1" fmla="*/ 1353128 w 2908038"/>
              <a:gd name="connsiteY1" fmla="*/ 253606 h 1630548"/>
              <a:gd name="connsiteX2" fmla="*/ 2908038 w 2908038"/>
              <a:gd name="connsiteY2" fmla="*/ 324828 h 1630548"/>
              <a:gd name="connsiteX0" fmla="*/ 0 w 1376653"/>
              <a:gd name="connsiteY0" fmla="*/ 1383065 h 1383065"/>
              <a:gd name="connsiteX1" fmla="*/ 1353128 w 1376653"/>
              <a:gd name="connsiteY1" fmla="*/ 6123 h 1383065"/>
              <a:gd name="connsiteX2" fmla="*/ 902085 w 1376653"/>
              <a:gd name="connsiteY2" fmla="*/ 979479 h 1383065"/>
              <a:gd name="connsiteX0" fmla="*/ 0 w 902085"/>
              <a:gd name="connsiteY0" fmla="*/ 635778 h 635778"/>
              <a:gd name="connsiteX1" fmla="*/ 344216 w 902085"/>
              <a:gd name="connsiteY1" fmla="*/ 327153 h 635778"/>
              <a:gd name="connsiteX2" fmla="*/ 902085 w 902085"/>
              <a:gd name="connsiteY2" fmla="*/ 232192 h 635778"/>
              <a:gd name="connsiteX0" fmla="*/ 0 w 902085"/>
              <a:gd name="connsiteY0" fmla="*/ 403586 h 403586"/>
              <a:gd name="connsiteX1" fmla="*/ 902085 w 902085"/>
              <a:gd name="connsiteY1" fmla="*/ 0 h 403586"/>
              <a:gd name="connsiteX0" fmla="*/ 0 w 902085"/>
              <a:gd name="connsiteY0" fmla="*/ 403586 h 403586"/>
              <a:gd name="connsiteX1" fmla="*/ 902085 w 902085"/>
              <a:gd name="connsiteY1" fmla="*/ 0 h 403586"/>
              <a:gd name="connsiteX0" fmla="*/ 0 w 902085"/>
              <a:gd name="connsiteY0" fmla="*/ 403586 h 403586"/>
              <a:gd name="connsiteX1" fmla="*/ 902085 w 902085"/>
              <a:gd name="connsiteY1" fmla="*/ 0 h 403586"/>
              <a:gd name="connsiteX0" fmla="*/ 0 w 700303"/>
              <a:gd name="connsiteY0" fmla="*/ 403586 h 403586"/>
              <a:gd name="connsiteX1" fmla="*/ 700303 w 700303"/>
              <a:gd name="connsiteY1" fmla="*/ 0 h 403586"/>
              <a:gd name="connsiteX0" fmla="*/ 0 w 700303"/>
              <a:gd name="connsiteY0" fmla="*/ 405551 h 405551"/>
              <a:gd name="connsiteX1" fmla="*/ 700303 w 700303"/>
              <a:gd name="connsiteY1" fmla="*/ 1965 h 40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0303" h="405551">
                <a:moveTo>
                  <a:pt x="0" y="405551"/>
                </a:moveTo>
                <a:cubicBezTo>
                  <a:pt x="395652" y="330373"/>
                  <a:pt x="174086" y="-29688"/>
                  <a:pt x="700303" y="1965"/>
                </a:cubicBezTo>
              </a:path>
            </a:pathLst>
          </a:custGeom>
          <a:ln w="38100" cmpd="sng">
            <a:solidFill>
              <a:srgbClr val="FF00FF"/>
            </a:solidFill>
            <a:headEnd type="stealth" w="lg" len="lg"/>
            <a:tailEnd type="none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233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Fonctions sémantiquement similaires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Comment gérer des fonctions sémantiquement similaires travaillant sur des données différentes ?</a:t>
            </a:r>
          </a:p>
          <a:p>
            <a:pPr lvl="1"/>
            <a:r>
              <a:rPr lang="fr-FR" dirty="0" smtClean="0"/>
              <a:t>Surface / périmètre</a:t>
            </a:r>
          </a:p>
          <a:p>
            <a:pPr lvl="1"/>
            <a:r>
              <a:rPr lang="fr-FR" dirty="0" smtClean="0"/>
              <a:t>Cercle, triangle, rectangle, losange, trapèze, rhombe, …</a:t>
            </a: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5580112" y="3068960"/>
            <a:ext cx="3240360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sz="1400" dirty="0" err="1">
                <a:solidFill>
                  <a:srgbClr val="000000"/>
                </a:solidFill>
              </a:rPr>
              <a:t>s</a:t>
            </a:r>
            <a:r>
              <a:rPr lang="fr-FR" sz="1400" dirty="0" err="1" smtClean="0">
                <a:solidFill>
                  <a:srgbClr val="000000"/>
                </a:solidFill>
              </a:rPr>
              <a:t>urfaceCercle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(</a:t>
            </a:r>
            <a:r>
              <a:rPr lang="fr-FR" sz="1400" dirty="0" smtClean="0">
                <a:solidFill>
                  <a:srgbClr val="000000"/>
                </a:solidFill>
              </a:rPr>
              <a:t>rayon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){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smtClean="0">
                <a:solidFill>
                  <a:srgbClr val="000000"/>
                </a:solidFill>
              </a:rPr>
              <a:t> return pi*rayon^2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}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5580112" y="3933056"/>
            <a:ext cx="3240360" cy="792088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sz="1400" dirty="0" err="1" smtClean="0">
                <a:solidFill>
                  <a:srgbClr val="000000"/>
                </a:solidFill>
              </a:rPr>
              <a:t>surfaceTriangle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(</a:t>
            </a:r>
            <a:r>
              <a:rPr lang="fr-FR" sz="1400" dirty="0" smtClean="0">
                <a:solidFill>
                  <a:srgbClr val="000000"/>
                </a:solidFill>
              </a:rPr>
              <a:t>base, hauteur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){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smtClean="0">
                <a:solidFill>
                  <a:srgbClr val="000000"/>
                </a:solidFill>
              </a:rPr>
              <a:t> return base*hauteur/2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}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5580112" y="4797152"/>
            <a:ext cx="3240360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sz="1400" dirty="0" err="1" smtClean="0">
                <a:solidFill>
                  <a:srgbClr val="000000"/>
                </a:solidFill>
              </a:rPr>
              <a:t>surfaceRectangle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(</a:t>
            </a:r>
            <a:r>
              <a:rPr lang="fr-FR" sz="1400" dirty="0" err="1" smtClean="0">
                <a:solidFill>
                  <a:srgbClr val="000000"/>
                </a:solidFill>
              </a:rPr>
              <a:t>longueur,largueur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){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smtClean="0">
                <a:solidFill>
                  <a:srgbClr val="000000"/>
                </a:solidFill>
              </a:rPr>
              <a:t> return longueur*largeur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}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6948264" y="5805264"/>
            <a:ext cx="376808" cy="72008"/>
            <a:chOff x="6948264" y="5805264"/>
            <a:chExt cx="376808" cy="72008"/>
          </a:xfrm>
        </p:grpSpPr>
        <p:sp>
          <p:nvSpPr>
            <p:cNvPr id="9" name="Ellipse 8"/>
            <p:cNvSpPr/>
            <p:nvPr/>
          </p:nvSpPr>
          <p:spPr bwMode="auto">
            <a:xfrm>
              <a:off x="6948264" y="5805264"/>
              <a:ext cx="72008" cy="7200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7100664" y="5805264"/>
              <a:ext cx="72008" cy="7200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7253064" y="5805264"/>
              <a:ext cx="72008" cy="7200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58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Appel aux fonctions dépend du type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0113" y="1052736"/>
            <a:ext cx="7653337" cy="4344987"/>
          </a:xfrm>
        </p:spPr>
        <p:txBody>
          <a:bodyPr/>
          <a:lstStyle/>
          <a:p>
            <a:r>
              <a:rPr lang="fr-FR" dirty="0" smtClean="0"/>
              <a:t>Suivant le type des données, il faut appeler des fonctions différentes alors qu’on veut la même chose !</a:t>
            </a:r>
          </a:p>
          <a:p>
            <a:pPr marL="457200" lvl="1" indent="0">
              <a:buNone/>
            </a:pPr>
            <a:r>
              <a:rPr lang="fr-FR" dirty="0" smtClean="0"/>
              <a:t>	Triangle </a:t>
            </a:r>
            <a:r>
              <a:rPr lang="fr-FR" dirty="0" err="1" smtClean="0"/>
              <a:t>t</a:t>
            </a:r>
            <a:r>
              <a:rPr lang="fr-FR" dirty="0" smtClean="0"/>
              <a:t> (c1, c2, c3)</a:t>
            </a: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	Rectangle r (</a:t>
            </a:r>
            <a:r>
              <a:rPr lang="fr-FR" dirty="0" err="1" smtClean="0"/>
              <a:t>l,L</a:t>
            </a:r>
            <a:r>
              <a:rPr lang="fr-FR" dirty="0" smtClean="0"/>
              <a:t>)</a:t>
            </a:r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dirty="0" smtClean="0"/>
              <a:t>Cercle c (</a:t>
            </a:r>
            <a:r>
              <a:rPr lang="fr-FR" dirty="0" err="1" smtClean="0"/>
              <a:t>c,r</a:t>
            </a:r>
            <a:r>
              <a:rPr lang="fr-FR" dirty="0" smtClean="0"/>
              <a:t>)</a:t>
            </a:r>
          </a:p>
          <a:p>
            <a:r>
              <a:rPr lang="fr-FR" dirty="0" smtClean="0"/>
              <a:t>Afficher la surface de </a:t>
            </a:r>
            <a:r>
              <a:rPr lang="fr-FR" dirty="0" err="1" smtClean="0"/>
              <a:t>t</a:t>
            </a:r>
            <a:r>
              <a:rPr lang="fr-FR" dirty="0" smtClean="0"/>
              <a:t>, r, c ?</a:t>
            </a:r>
          </a:p>
          <a:p>
            <a:pPr marL="457200" lvl="1" indent="0">
              <a:buNone/>
            </a:pP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5220072" y="1844824"/>
            <a:ext cx="3240360" cy="1872208"/>
          </a:xfrm>
          <a:prstGeom prst="roundRect">
            <a:avLst>
              <a:gd name="adj" fmla="val 6177"/>
            </a:avLst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sz="1400" dirty="0">
                <a:solidFill>
                  <a:srgbClr val="000000"/>
                </a:solidFill>
              </a:rPr>
              <a:t>b</a:t>
            </a:r>
            <a:r>
              <a:rPr lang="fr-FR" sz="1400" dirty="0" smtClean="0">
                <a:solidFill>
                  <a:srgbClr val="000000"/>
                </a:solidFill>
              </a:rPr>
              <a:t> = base(</a:t>
            </a:r>
            <a:r>
              <a:rPr lang="fr-FR" sz="1400" dirty="0" err="1" smtClean="0">
                <a:solidFill>
                  <a:srgbClr val="000000"/>
                </a:solidFill>
              </a:rPr>
              <a:t>t</a:t>
            </a:r>
            <a:r>
              <a:rPr lang="fr-FR" sz="1400" dirty="0" smtClean="0">
                <a:solidFill>
                  <a:srgbClr val="000000"/>
                </a:solidFill>
              </a:rPr>
              <a:t>)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sz="1400" dirty="0">
                <a:solidFill>
                  <a:srgbClr val="000000"/>
                </a:solidFill>
              </a:rPr>
              <a:t>h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= hauteur(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t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)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sz="1400" dirty="0" smtClean="0">
                <a:solidFill>
                  <a:srgbClr val="000000"/>
                </a:solidFill>
              </a:rPr>
              <a:t>s = </a:t>
            </a:r>
            <a:r>
              <a:rPr lang="fr-FR" sz="1400" dirty="0" err="1" smtClean="0">
                <a:solidFill>
                  <a:srgbClr val="000000"/>
                </a:solidFill>
              </a:rPr>
              <a:t>surfaceTriangle</a:t>
            </a:r>
            <a:r>
              <a:rPr lang="fr-FR" sz="1400" dirty="0" smtClean="0">
                <a:solidFill>
                  <a:srgbClr val="000000"/>
                </a:solidFill>
              </a:rPr>
              <a:t>(</a:t>
            </a:r>
            <a:r>
              <a:rPr lang="fr-FR" sz="1400" dirty="0" err="1" smtClean="0">
                <a:solidFill>
                  <a:srgbClr val="000000"/>
                </a:solidFill>
              </a:rPr>
              <a:t>t</a:t>
            </a:r>
            <a:r>
              <a:rPr lang="fr-FR" sz="1400" dirty="0" smtClean="0">
                <a:solidFill>
                  <a:srgbClr val="000000"/>
                </a:solidFill>
              </a:rPr>
              <a:t>)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sz="1400" dirty="0">
                <a:solidFill>
                  <a:srgbClr val="000000"/>
                </a:solidFill>
              </a:rPr>
              <a:t>a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fficher(s)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s =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surfaceRectangle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(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lL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)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sz="1400" dirty="0">
                <a:solidFill>
                  <a:srgbClr val="000000"/>
                </a:solidFill>
              </a:rPr>
              <a:t>a</a:t>
            </a:r>
            <a:r>
              <a:rPr lang="fr-FR" sz="1400" baseline="0" dirty="0" smtClean="0">
                <a:solidFill>
                  <a:srgbClr val="000000"/>
                </a:solidFill>
              </a:rPr>
              <a:t>fficher(s)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sz="1400" dirty="0" smtClean="0">
                <a:solidFill>
                  <a:srgbClr val="000000"/>
                </a:solidFill>
              </a:rPr>
              <a:t>s 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=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surfaceCercle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(r)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  <a:tabLst/>
            </a:pPr>
            <a:r>
              <a:rPr lang="fr-FR" sz="1400" dirty="0">
                <a:solidFill>
                  <a:srgbClr val="000000"/>
                </a:solidFill>
              </a:rPr>
              <a:t>a</a:t>
            </a:r>
            <a:r>
              <a:rPr lang="fr-FR" sz="1400" baseline="0" dirty="0" smtClean="0">
                <a:solidFill>
                  <a:srgbClr val="000000"/>
                </a:solidFill>
              </a:rPr>
              <a:t>fficher(s)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899592" y="3789040"/>
            <a:ext cx="765333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FF"/>
              </a:buClr>
              <a:buSzPct val="100000"/>
              <a:buFont typeface="Monotype Sorts" charset="0"/>
              <a:buChar char="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+mn-cs"/>
              </a:defRPr>
            </a:lvl1pPr>
            <a:lvl2pPr marL="914400" indent="-4572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FF"/>
              </a:buClr>
              <a:buSzPct val="70000"/>
              <a:buFont typeface="Wingdings" charset="0"/>
              <a:buChar char="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63638" indent="-325438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FF"/>
              </a:buClr>
              <a:buSzPct val="100000"/>
              <a:buFont typeface="Times New Roman" charset="0"/>
              <a:buChar char="–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506538" indent="-325438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FF00FF"/>
              </a:buClr>
              <a:buSzPct val="70000"/>
              <a:buFont typeface="Wingdings" charset="0"/>
              <a:buChar char="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87538" indent="-287338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FF00FF"/>
              </a:buClr>
              <a:buSzPct val="100000"/>
              <a:buFont typeface="Times New Roman" charset="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344738" indent="-287338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FF00FF"/>
              </a:buClr>
              <a:buSzPct val="100000"/>
              <a:buFont typeface="Times New Roman" charset="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801938" indent="-287338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FF00FF"/>
              </a:buClr>
              <a:buSzPct val="100000"/>
              <a:buFont typeface="Times New Roman" charset="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59138" indent="-287338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FF00FF"/>
              </a:buClr>
              <a:buSzPct val="100000"/>
              <a:buFont typeface="Times New Roman" charset="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716338" indent="-287338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FF00FF"/>
              </a:buClr>
              <a:buSzPct val="100000"/>
              <a:buFont typeface="Times New Roman" charset="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Suivant </a:t>
            </a:r>
            <a:r>
              <a:rPr lang="fr-FR" dirty="0"/>
              <a:t>le type de la donnée, il faut appeler une fonction différente, avec des paramètres différents (qu’il faut possiblement calculer avant !)</a:t>
            </a:r>
          </a:p>
          <a:p>
            <a:endParaRPr lang="fr-FR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899592" y="4941168"/>
            <a:ext cx="765333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FF"/>
              </a:buClr>
              <a:buSzPct val="100000"/>
              <a:buFont typeface="Monotype Sorts" charset="0"/>
              <a:buChar char="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+mn-cs"/>
              </a:defRPr>
            </a:lvl1pPr>
            <a:lvl2pPr marL="914400" indent="-4572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FF"/>
              </a:buClr>
              <a:buSzPct val="70000"/>
              <a:buFont typeface="Wingdings" charset="0"/>
              <a:buChar char="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63638" indent="-325438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FF"/>
              </a:buClr>
              <a:buSzPct val="100000"/>
              <a:buFont typeface="Times New Roman" charset="0"/>
              <a:buChar char="–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506538" indent="-325438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FF00FF"/>
              </a:buClr>
              <a:buSzPct val="70000"/>
              <a:buFont typeface="Wingdings" charset="0"/>
              <a:buChar char="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87538" indent="-287338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FF00FF"/>
              </a:buClr>
              <a:buSzPct val="100000"/>
              <a:buFont typeface="Times New Roman" charset="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344738" indent="-287338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FF00FF"/>
              </a:buClr>
              <a:buSzPct val="100000"/>
              <a:buFont typeface="Times New Roman" charset="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801938" indent="-287338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FF00FF"/>
              </a:buClr>
              <a:buSzPct val="100000"/>
              <a:buFont typeface="Times New Roman" charset="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59138" indent="-287338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FF00FF"/>
              </a:buClr>
              <a:buSzPct val="100000"/>
              <a:buFont typeface="Times New Roman" charset="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716338" indent="-287338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FF00FF"/>
              </a:buClr>
              <a:buSzPct val="100000"/>
              <a:buFont typeface="Times New Roman" charset="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Comment faire si on veut la surface d’une donnée dont on ne connaît pas le type ?</a:t>
            </a:r>
          </a:p>
          <a:p>
            <a:pPr lvl="1"/>
            <a:r>
              <a:rPr lang="fr-FR" dirty="0"/>
              <a:t>s</a:t>
            </a:r>
            <a:r>
              <a:rPr lang="fr-FR" dirty="0" smtClean="0"/>
              <a:t>urface(x) ?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1987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64215</TotalTime>
  <Words>846</Words>
  <Application>Microsoft Macintosh PowerPoint</Application>
  <PresentationFormat>Présentation à l'écran (4:3)</PresentationFormat>
  <Paragraphs>254</Paragraphs>
  <Slides>22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Culture et Pratique de l’Informatique Langages procéduraux et à objets</vt:lpstr>
      <vt:lpstr>Hiérarchie des langages</vt:lpstr>
      <vt:lpstr>Types de langages</vt:lpstr>
      <vt:lpstr>Opposition langage procédural / à objets</vt:lpstr>
      <vt:lpstr>Principes importants de programmation</vt:lpstr>
      <vt:lpstr>Notion de fonction et d’effet de bord</vt:lpstr>
      <vt:lpstr>Fonctionnement d’un langage procédural</vt:lpstr>
      <vt:lpstr>Fonctions sémantiquement similaires</vt:lpstr>
      <vt:lpstr>Appel aux fonctions dépend du type !</vt:lpstr>
      <vt:lpstr>Objet composé</vt:lpstr>
      <vt:lpstr>Calcul de la surface du bonhomme !</vt:lpstr>
      <vt:lpstr>Calcul de la surface de :</vt:lpstr>
      <vt:lpstr>Fonctionnement d’un langage à objets</vt:lpstr>
      <vt:lpstr>Notion d’objet et de classe</vt:lpstr>
      <vt:lpstr>Méthodes et encapsulation</vt:lpstr>
      <vt:lpstr>Définition d’une classe CCercle</vt:lpstr>
      <vt:lpstr>Définition d’une classe CRectangle</vt:lpstr>
      <vt:lpstr>Classe CBonhomme</vt:lpstr>
      <vt:lpstr>Classe CCamion</vt:lpstr>
      <vt:lpstr>Surface / périmètre d’un objet complexe</vt:lpstr>
      <vt:lpstr>Notion d’héritage</vt:lpstr>
      <vt:lpstr>KISS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Recommandation d'une stratégie</dc:title>
  <dc:creator>Pierre COLLET</dc:creator>
  <cp:lastModifiedBy>Pierre Collet</cp:lastModifiedBy>
  <cp:revision>417</cp:revision>
  <dcterms:created xsi:type="dcterms:W3CDTF">2011-07-06T08:28:19Z</dcterms:created>
  <dcterms:modified xsi:type="dcterms:W3CDTF">2015-04-05T08:30:13Z</dcterms:modified>
</cp:coreProperties>
</file>